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89E2C-3D5A-47C5-A4C6-D8C360419B7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71215AF8-9ED9-4B42-B7F0-03429DC6EBD9}">
      <dgm:prSet phldrT="[Metin]"/>
      <dgm:spPr/>
      <dgm:t>
        <a:bodyPr/>
        <a:lstStyle/>
        <a:p>
          <a:r>
            <a:rPr lang="tr-TR" dirty="0"/>
            <a:t>OTORİTER ANNE BABA TUTUMU</a:t>
          </a:r>
        </a:p>
      </dgm:t>
    </dgm:pt>
    <dgm:pt modelId="{A600EF39-EECD-4A8B-BD36-08509EF32BAD}" type="parTrans" cxnId="{84E02B13-2B10-4128-9DFC-2626BA3F8251}">
      <dgm:prSet/>
      <dgm:spPr/>
      <dgm:t>
        <a:bodyPr/>
        <a:lstStyle/>
        <a:p>
          <a:endParaRPr lang="tr-TR"/>
        </a:p>
      </dgm:t>
    </dgm:pt>
    <dgm:pt modelId="{84FAD63F-BB38-4BA3-8F23-2D0E720062E1}" type="sibTrans" cxnId="{84E02B13-2B10-4128-9DFC-2626BA3F8251}">
      <dgm:prSet/>
      <dgm:spPr/>
      <dgm:t>
        <a:bodyPr/>
        <a:lstStyle/>
        <a:p>
          <a:endParaRPr lang="tr-TR"/>
        </a:p>
      </dgm:t>
    </dgm:pt>
    <dgm:pt modelId="{59E4783D-C618-4429-B759-F31BF6B131CC}">
      <dgm:prSet phldrT="[Metin]"/>
      <dgm:spPr/>
      <dgm:t>
        <a:bodyPr/>
        <a:lstStyle/>
        <a:p>
          <a:r>
            <a:rPr lang="tr-TR" dirty="0"/>
            <a:t>AŞIRI HOŞGÖRÜLÜ ANNE BABA TUTUMU </a:t>
          </a:r>
        </a:p>
      </dgm:t>
    </dgm:pt>
    <dgm:pt modelId="{127F41F3-6B1A-4763-8829-FD53C9791B69}" type="parTrans" cxnId="{9358A218-F67D-4033-AC38-AFADBB5F5533}">
      <dgm:prSet/>
      <dgm:spPr/>
      <dgm:t>
        <a:bodyPr/>
        <a:lstStyle/>
        <a:p>
          <a:endParaRPr lang="tr-TR"/>
        </a:p>
      </dgm:t>
    </dgm:pt>
    <dgm:pt modelId="{7C8EDEDA-E92C-4B36-94C2-B78966326476}" type="sibTrans" cxnId="{9358A218-F67D-4033-AC38-AFADBB5F5533}">
      <dgm:prSet/>
      <dgm:spPr/>
      <dgm:t>
        <a:bodyPr/>
        <a:lstStyle/>
        <a:p>
          <a:endParaRPr lang="tr-TR"/>
        </a:p>
      </dgm:t>
    </dgm:pt>
    <dgm:pt modelId="{AC3EF459-1CF6-4E78-ADCF-4EA8C8352169}">
      <dgm:prSet phldrT="[Metin]"/>
      <dgm:spPr/>
      <dgm:t>
        <a:bodyPr/>
        <a:lstStyle/>
        <a:p>
          <a:r>
            <a:rPr lang="tr-TR" dirty="0"/>
            <a:t>AŞIRI KORUYUCU ANNE BABA TUTUMU </a:t>
          </a:r>
        </a:p>
      </dgm:t>
    </dgm:pt>
    <dgm:pt modelId="{EB368879-7FB6-4D3A-9F59-AE7A25F6B67B}" type="parTrans" cxnId="{8C23E111-7668-4D5E-B945-7669E055BD25}">
      <dgm:prSet/>
      <dgm:spPr/>
      <dgm:t>
        <a:bodyPr/>
        <a:lstStyle/>
        <a:p>
          <a:endParaRPr lang="tr-TR"/>
        </a:p>
      </dgm:t>
    </dgm:pt>
    <dgm:pt modelId="{4F94AD85-CDCA-4EC7-BDBC-D3E10150A387}" type="sibTrans" cxnId="{8C23E111-7668-4D5E-B945-7669E055BD25}">
      <dgm:prSet/>
      <dgm:spPr/>
      <dgm:t>
        <a:bodyPr/>
        <a:lstStyle/>
        <a:p>
          <a:endParaRPr lang="tr-TR"/>
        </a:p>
      </dgm:t>
    </dgm:pt>
    <dgm:pt modelId="{CF5000D4-E173-4322-B34C-070F1A9C7620}">
      <dgm:prSet phldrT="[Metin]"/>
      <dgm:spPr/>
      <dgm:t>
        <a:bodyPr/>
        <a:lstStyle/>
        <a:p>
          <a:r>
            <a:rPr lang="tr-TR" dirty="0"/>
            <a:t>DEMOKRATİK ANNE BABA TUTUMU</a:t>
          </a:r>
        </a:p>
      </dgm:t>
    </dgm:pt>
    <dgm:pt modelId="{4327685D-2833-4461-BAE4-4773F2EA8A80}" type="parTrans" cxnId="{83AC1B49-D052-432A-86B4-81E83093988D}">
      <dgm:prSet/>
      <dgm:spPr/>
      <dgm:t>
        <a:bodyPr/>
        <a:lstStyle/>
        <a:p>
          <a:endParaRPr lang="tr-TR"/>
        </a:p>
      </dgm:t>
    </dgm:pt>
    <dgm:pt modelId="{EA854952-4A66-4108-A91A-7D9A7AB8F7F0}" type="sibTrans" cxnId="{83AC1B49-D052-432A-86B4-81E83093988D}">
      <dgm:prSet/>
      <dgm:spPr/>
      <dgm:t>
        <a:bodyPr/>
        <a:lstStyle/>
        <a:p>
          <a:endParaRPr lang="tr-TR"/>
        </a:p>
      </dgm:t>
    </dgm:pt>
    <dgm:pt modelId="{DA89D334-AB27-41F1-B70B-C38681B3DC34}">
      <dgm:prSet phldrT="[Metin]"/>
      <dgm:spPr/>
      <dgm:t>
        <a:bodyPr/>
        <a:lstStyle/>
        <a:p>
          <a:r>
            <a:rPr lang="tr-TR" dirty="0"/>
            <a:t>İLGİSİZ ANNE BABA TUTUMU</a:t>
          </a:r>
        </a:p>
      </dgm:t>
    </dgm:pt>
    <dgm:pt modelId="{37C95066-158B-4EA6-BAA3-C88DC0BFFD35}" type="parTrans" cxnId="{348D5889-F37D-4103-90FA-F87F2CBFF53C}">
      <dgm:prSet/>
      <dgm:spPr/>
      <dgm:t>
        <a:bodyPr/>
        <a:lstStyle/>
        <a:p>
          <a:endParaRPr lang="tr-TR"/>
        </a:p>
      </dgm:t>
    </dgm:pt>
    <dgm:pt modelId="{75B00109-4C66-4801-ABED-C8935628ADE2}" type="sibTrans" cxnId="{348D5889-F37D-4103-90FA-F87F2CBFF53C}">
      <dgm:prSet/>
      <dgm:spPr/>
      <dgm:t>
        <a:bodyPr/>
        <a:lstStyle/>
        <a:p>
          <a:endParaRPr lang="tr-TR"/>
        </a:p>
      </dgm:t>
    </dgm:pt>
    <dgm:pt modelId="{427F05B9-DC2E-45B3-95C8-89F8BD20DFCE}">
      <dgm:prSet/>
      <dgm:spPr/>
      <dgm:t>
        <a:bodyPr/>
        <a:lstStyle/>
        <a:p>
          <a:r>
            <a:rPr lang="tr-TR" dirty="0"/>
            <a:t>TUTARSIZ ANNE BABA TUTUMU</a:t>
          </a:r>
        </a:p>
      </dgm:t>
    </dgm:pt>
    <dgm:pt modelId="{13E30AC7-74A5-4A09-9660-349BD0905F85}" type="parTrans" cxnId="{E94D6013-5ED5-4697-86AD-B89680D017B8}">
      <dgm:prSet/>
      <dgm:spPr/>
      <dgm:t>
        <a:bodyPr/>
        <a:lstStyle/>
        <a:p>
          <a:endParaRPr lang="tr-TR"/>
        </a:p>
      </dgm:t>
    </dgm:pt>
    <dgm:pt modelId="{B53EACE4-7BFD-43BC-8585-3A48AC631B8C}" type="sibTrans" cxnId="{E94D6013-5ED5-4697-86AD-B89680D017B8}">
      <dgm:prSet/>
      <dgm:spPr/>
      <dgm:t>
        <a:bodyPr/>
        <a:lstStyle/>
        <a:p>
          <a:endParaRPr lang="tr-TR"/>
        </a:p>
      </dgm:t>
    </dgm:pt>
    <dgm:pt modelId="{F37BB77E-6E13-4BAB-8F99-9C42B107565B}" type="pres">
      <dgm:prSet presAssocID="{6EB89E2C-3D5A-47C5-A4C6-D8C360419B76}" presName="Name0" presStyleCnt="0">
        <dgm:presLayoutVars>
          <dgm:chMax val="7"/>
          <dgm:chPref val="7"/>
          <dgm:dir/>
        </dgm:presLayoutVars>
      </dgm:prSet>
      <dgm:spPr/>
    </dgm:pt>
    <dgm:pt modelId="{623D0314-8DB7-4BE8-908F-6B9608795301}" type="pres">
      <dgm:prSet presAssocID="{6EB89E2C-3D5A-47C5-A4C6-D8C360419B76}" presName="Name1" presStyleCnt="0"/>
      <dgm:spPr/>
    </dgm:pt>
    <dgm:pt modelId="{6CFFD018-C862-46BC-AB82-2257DBF7CF71}" type="pres">
      <dgm:prSet presAssocID="{6EB89E2C-3D5A-47C5-A4C6-D8C360419B76}" presName="cycle" presStyleCnt="0"/>
      <dgm:spPr/>
    </dgm:pt>
    <dgm:pt modelId="{82AB9DE5-0558-40DA-83AF-161475FEFBC6}" type="pres">
      <dgm:prSet presAssocID="{6EB89E2C-3D5A-47C5-A4C6-D8C360419B76}" presName="srcNode" presStyleLbl="node1" presStyleIdx="0" presStyleCnt="6"/>
      <dgm:spPr/>
    </dgm:pt>
    <dgm:pt modelId="{DA90426C-BB37-4B1C-962A-912DF7AB5048}" type="pres">
      <dgm:prSet presAssocID="{6EB89E2C-3D5A-47C5-A4C6-D8C360419B76}" presName="conn" presStyleLbl="parChTrans1D2" presStyleIdx="0" presStyleCnt="1"/>
      <dgm:spPr/>
    </dgm:pt>
    <dgm:pt modelId="{5F1B07B5-DDDD-4119-BB21-0A27EA6267EB}" type="pres">
      <dgm:prSet presAssocID="{6EB89E2C-3D5A-47C5-A4C6-D8C360419B76}" presName="extraNode" presStyleLbl="node1" presStyleIdx="0" presStyleCnt="6"/>
      <dgm:spPr/>
    </dgm:pt>
    <dgm:pt modelId="{CEB64D38-72F1-4A66-B7FD-75D64B365515}" type="pres">
      <dgm:prSet presAssocID="{6EB89E2C-3D5A-47C5-A4C6-D8C360419B76}" presName="dstNode" presStyleLbl="node1" presStyleIdx="0" presStyleCnt="6"/>
      <dgm:spPr/>
    </dgm:pt>
    <dgm:pt modelId="{0A0CF5F6-0920-4CF4-AA30-4557E95DD8BE}" type="pres">
      <dgm:prSet presAssocID="{71215AF8-9ED9-4B42-B7F0-03429DC6EBD9}" presName="text_1" presStyleLbl="node1" presStyleIdx="0" presStyleCnt="6">
        <dgm:presLayoutVars>
          <dgm:bulletEnabled val="1"/>
        </dgm:presLayoutVars>
      </dgm:prSet>
      <dgm:spPr/>
    </dgm:pt>
    <dgm:pt modelId="{EA30C281-B3B4-4509-A7C6-59BE615E0717}" type="pres">
      <dgm:prSet presAssocID="{71215AF8-9ED9-4B42-B7F0-03429DC6EBD9}" presName="accent_1" presStyleCnt="0"/>
      <dgm:spPr/>
    </dgm:pt>
    <dgm:pt modelId="{D35677C1-4B43-4EFC-988E-3345F2D15C2E}" type="pres">
      <dgm:prSet presAssocID="{71215AF8-9ED9-4B42-B7F0-03429DC6EBD9}" presName="accentRepeatNode" presStyleLbl="solidFgAcc1" presStyleIdx="0" presStyleCnt="6"/>
      <dgm:spPr/>
    </dgm:pt>
    <dgm:pt modelId="{58C82B33-3929-4F86-90E7-562AAFE67462}" type="pres">
      <dgm:prSet presAssocID="{59E4783D-C618-4429-B759-F31BF6B131CC}" presName="text_2" presStyleLbl="node1" presStyleIdx="1" presStyleCnt="6">
        <dgm:presLayoutVars>
          <dgm:bulletEnabled val="1"/>
        </dgm:presLayoutVars>
      </dgm:prSet>
      <dgm:spPr/>
    </dgm:pt>
    <dgm:pt modelId="{B123245E-A272-4173-A87C-DA9657A0B46B}" type="pres">
      <dgm:prSet presAssocID="{59E4783D-C618-4429-B759-F31BF6B131CC}" presName="accent_2" presStyleCnt="0"/>
      <dgm:spPr/>
    </dgm:pt>
    <dgm:pt modelId="{821A670A-4C20-4DFD-AABC-3C7627F8545A}" type="pres">
      <dgm:prSet presAssocID="{59E4783D-C618-4429-B759-F31BF6B131CC}" presName="accentRepeatNode" presStyleLbl="solidFgAcc1" presStyleIdx="1" presStyleCnt="6"/>
      <dgm:spPr/>
    </dgm:pt>
    <dgm:pt modelId="{55EF19DD-907E-40ED-9D85-9406208A9C68}" type="pres">
      <dgm:prSet presAssocID="{AC3EF459-1CF6-4E78-ADCF-4EA8C8352169}" presName="text_3" presStyleLbl="node1" presStyleIdx="2" presStyleCnt="6">
        <dgm:presLayoutVars>
          <dgm:bulletEnabled val="1"/>
        </dgm:presLayoutVars>
      </dgm:prSet>
      <dgm:spPr/>
    </dgm:pt>
    <dgm:pt modelId="{8631F3B8-95F3-4EF1-840D-4D210260FC90}" type="pres">
      <dgm:prSet presAssocID="{AC3EF459-1CF6-4E78-ADCF-4EA8C8352169}" presName="accent_3" presStyleCnt="0"/>
      <dgm:spPr/>
    </dgm:pt>
    <dgm:pt modelId="{FD0AE15E-738C-429A-91F9-FA52BFF29305}" type="pres">
      <dgm:prSet presAssocID="{AC3EF459-1CF6-4E78-ADCF-4EA8C8352169}" presName="accentRepeatNode" presStyleLbl="solidFgAcc1" presStyleIdx="2" presStyleCnt="6"/>
      <dgm:spPr/>
    </dgm:pt>
    <dgm:pt modelId="{D6632566-A369-46DF-A261-7DC595653EF2}" type="pres">
      <dgm:prSet presAssocID="{CF5000D4-E173-4322-B34C-070F1A9C7620}" presName="text_4" presStyleLbl="node1" presStyleIdx="3" presStyleCnt="6">
        <dgm:presLayoutVars>
          <dgm:bulletEnabled val="1"/>
        </dgm:presLayoutVars>
      </dgm:prSet>
      <dgm:spPr/>
    </dgm:pt>
    <dgm:pt modelId="{23938079-5349-4A0C-BFBE-1191DC5DA02B}" type="pres">
      <dgm:prSet presAssocID="{CF5000D4-E173-4322-B34C-070F1A9C7620}" presName="accent_4" presStyleCnt="0"/>
      <dgm:spPr/>
    </dgm:pt>
    <dgm:pt modelId="{7F5E32E0-98F4-4D69-A1AF-C8A71DFF2442}" type="pres">
      <dgm:prSet presAssocID="{CF5000D4-E173-4322-B34C-070F1A9C7620}" presName="accentRepeatNode" presStyleLbl="solidFgAcc1" presStyleIdx="3" presStyleCnt="6"/>
      <dgm:spPr/>
    </dgm:pt>
    <dgm:pt modelId="{C49D91FA-C9B9-4460-B6C5-B8CF700E3253}" type="pres">
      <dgm:prSet presAssocID="{DA89D334-AB27-41F1-B70B-C38681B3DC34}" presName="text_5" presStyleLbl="node1" presStyleIdx="4" presStyleCnt="6">
        <dgm:presLayoutVars>
          <dgm:bulletEnabled val="1"/>
        </dgm:presLayoutVars>
      </dgm:prSet>
      <dgm:spPr/>
    </dgm:pt>
    <dgm:pt modelId="{AA3D224B-B2AC-4D4E-A430-9F89DAD15B1B}" type="pres">
      <dgm:prSet presAssocID="{DA89D334-AB27-41F1-B70B-C38681B3DC34}" presName="accent_5" presStyleCnt="0"/>
      <dgm:spPr/>
    </dgm:pt>
    <dgm:pt modelId="{6359F1E4-C7AC-4A9A-A0B7-D1EB4617EC6A}" type="pres">
      <dgm:prSet presAssocID="{DA89D334-AB27-41F1-B70B-C38681B3DC34}" presName="accentRepeatNode" presStyleLbl="solidFgAcc1" presStyleIdx="4" presStyleCnt="6"/>
      <dgm:spPr/>
    </dgm:pt>
    <dgm:pt modelId="{6539FCDF-46CB-48A0-B494-9799767497AF}" type="pres">
      <dgm:prSet presAssocID="{427F05B9-DC2E-45B3-95C8-89F8BD20DFCE}" presName="text_6" presStyleLbl="node1" presStyleIdx="5" presStyleCnt="6">
        <dgm:presLayoutVars>
          <dgm:bulletEnabled val="1"/>
        </dgm:presLayoutVars>
      </dgm:prSet>
      <dgm:spPr/>
    </dgm:pt>
    <dgm:pt modelId="{469CDB82-6465-4353-81DC-2814E9E1B605}" type="pres">
      <dgm:prSet presAssocID="{427F05B9-DC2E-45B3-95C8-89F8BD20DFCE}" presName="accent_6" presStyleCnt="0"/>
      <dgm:spPr/>
    </dgm:pt>
    <dgm:pt modelId="{DF9F5FE2-68E6-4E19-B44C-392F3D9C60B4}" type="pres">
      <dgm:prSet presAssocID="{427F05B9-DC2E-45B3-95C8-89F8BD20DFCE}" presName="accentRepeatNode" presStyleLbl="solidFgAcc1" presStyleIdx="5" presStyleCnt="6"/>
      <dgm:spPr/>
    </dgm:pt>
  </dgm:ptLst>
  <dgm:cxnLst>
    <dgm:cxn modelId="{8C23E111-7668-4D5E-B945-7669E055BD25}" srcId="{6EB89E2C-3D5A-47C5-A4C6-D8C360419B76}" destId="{AC3EF459-1CF6-4E78-ADCF-4EA8C8352169}" srcOrd="2" destOrd="0" parTransId="{EB368879-7FB6-4D3A-9F59-AE7A25F6B67B}" sibTransId="{4F94AD85-CDCA-4EC7-BDBC-D3E10150A387}"/>
    <dgm:cxn modelId="{9BB23112-212B-4203-9439-3485DCDC7550}" type="presOf" srcId="{71215AF8-9ED9-4B42-B7F0-03429DC6EBD9}" destId="{0A0CF5F6-0920-4CF4-AA30-4557E95DD8BE}" srcOrd="0" destOrd="0" presId="urn:microsoft.com/office/officeart/2008/layout/VerticalCurvedList"/>
    <dgm:cxn modelId="{84E02B13-2B10-4128-9DFC-2626BA3F8251}" srcId="{6EB89E2C-3D5A-47C5-A4C6-D8C360419B76}" destId="{71215AF8-9ED9-4B42-B7F0-03429DC6EBD9}" srcOrd="0" destOrd="0" parTransId="{A600EF39-EECD-4A8B-BD36-08509EF32BAD}" sibTransId="{84FAD63F-BB38-4BA3-8F23-2D0E720062E1}"/>
    <dgm:cxn modelId="{E94D6013-5ED5-4697-86AD-B89680D017B8}" srcId="{6EB89E2C-3D5A-47C5-A4C6-D8C360419B76}" destId="{427F05B9-DC2E-45B3-95C8-89F8BD20DFCE}" srcOrd="5" destOrd="0" parTransId="{13E30AC7-74A5-4A09-9660-349BD0905F85}" sibTransId="{B53EACE4-7BFD-43BC-8585-3A48AC631B8C}"/>
    <dgm:cxn modelId="{9358A218-F67D-4033-AC38-AFADBB5F5533}" srcId="{6EB89E2C-3D5A-47C5-A4C6-D8C360419B76}" destId="{59E4783D-C618-4429-B759-F31BF6B131CC}" srcOrd="1" destOrd="0" parTransId="{127F41F3-6B1A-4763-8829-FD53C9791B69}" sibTransId="{7C8EDEDA-E92C-4B36-94C2-B78966326476}"/>
    <dgm:cxn modelId="{2ECC321E-D64C-4E19-AF5F-D06D3882471E}" type="presOf" srcId="{CF5000D4-E173-4322-B34C-070F1A9C7620}" destId="{D6632566-A369-46DF-A261-7DC595653EF2}" srcOrd="0" destOrd="0" presId="urn:microsoft.com/office/officeart/2008/layout/VerticalCurvedList"/>
    <dgm:cxn modelId="{3396CC40-0893-4087-8019-BD6A872BA97F}" type="presOf" srcId="{59E4783D-C618-4429-B759-F31BF6B131CC}" destId="{58C82B33-3929-4F86-90E7-562AAFE67462}" srcOrd="0" destOrd="0" presId="urn:microsoft.com/office/officeart/2008/layout/VerticalCurvedList"/>
    <dgm:cxn modelId="{83AC1B49-D052-432A-86B4-81E83093988D}" srcId="{6EB89E2C-3D5A-47C5-A4C6-D8C360419B76}" destId="{CF5000D4-E173-4322-B34C-070F1A9C7620}" srcOrd="3" destOrd="0" parTransId="{4327685D-2833-4461-BAE4-4773F2EA8A80}" sibTransId="{EA854952-4A66-4108-A91A-7D9A7AB8F7F0}"/>
    <dgm:cxn modelId="{348D5889-F37D-4103-90FA-F87F2CBFF53C}" srcId="{6EB89E2C-3D5A-47C5-A4C6-D8C360419B76}" destId="{DA89D334-AB27-41F1-B70B-C38681B3DC34}" srcOrd="4" destOrd="0" parTransId="{37C95066-158B-4EA6-BAA3-C88DC0BFFD35}" sibTransId="{75B00109-4C66-4801-ABED-C8935628ADE2}"/>
    <dgm:cxn modelId="{0D8C27A8-CEA7-40EC-AED1-8F6E09C67C73}" type="presOf" srcId="{6EB89E2C-3D5A-47C5-A4C6-D8C360419B76}" destId="{F37BB77E-6E13-4BAB-8F99-9C42B107565B}" srcOrd="0" destOrd="0" presId="urn:microsoft.com/office/officeart/2008/layout/VerticalCurvedList"/>
    <dgm:cxn modelId="{1640EAC0-ACD8-466B-8986-1A9A2D485859}" type="presOf" srcId="{427F05B9-DC2E-45B3-95C8-89F8BD20DFCE}" destId="{6539FCDF-46CB-48A0-B494-9799767497AF}" srcOrd="0" destOrd="0" presId="urn:microsoft.com/office/officeart/2008/layout/VerticalCurvedList"/>
    <dgm:cxn modelId="{F2C089C9-3B08-46C3-A5A2-474E90CB990B}" type="presOf" srcId="{84FAD63F-BB38-4BA3-8F23-2D0E720062E1}" destId="{DA90426C-BB37-4B1C-962A-912DF7AB5048}" srcOrd="0" destOrd="0" presId="urn:microsoft.com/office/officeart/2008/layout/VerticalCurvedList"/>
    <dgm:cxn modelId="{E6B32ADC-41E8-4CFD-ADCE-1F51C8366962}" type="presOf" srcId="{AC3EF459-1CF6-4E78-ADCF-4EA8C8352169}" destId="{55EF19DD-907E-40ED-9D85-9406208A9C68}" srcOrd="0" destOrd="0" presId="urn:microsoft.com/office/officeart/2008/layout/VerticalCurvedList"/>
    <dgm:cxn modelId="{B6DB92E2-D0D7-4230-ADD1-5E18DD98E5CB}" type="presOf" srcId="{DA89D334-AB27-41F1-B70B-C38681B3DC34}" destId="{C49D91FA-C9B9-4460-B6C5-B8CF700E3253}" srcOrd="0" destOrd="0" presId="urn:microsoft.com/office/officeart/2008/layout/VerticalCurvedList"/>
    <dgm:cxn modelId="{8EF0C0EB-C49F-4756-BD58-C6D10B059054}" type="presParOf" srcId="{F37BB77E-6E13-4BAB-8F99-9C42B107565B}" destId="{623D0314-8DB7-4BE8-908F-6B9608795301}" srcOrd="0" destOrd="0" presId="urn:microsoft.com/office/officeart/2008/layout/VerticalCurvedList"/>
    <dgm:cxn modelId="{A780F0F9-8C50-400E-AA29-9FFE7580580D}" type="presParOf" srcId="{623D0314-8DB7-4BE8-908F-6B9608795301}" destId="{6CFFD018-C862-46BC-AB82-2257DBF7CF71}" srcOrd="0" destOrd="0" presId="urn:microsoft.com/office/officeart/2008/layout/VerticalCurvedList"/>
    <dgm:cxn modelId="{3D3ACC8B-7B59-425C-98AA-8282EC31E062}" type="presParOf" srcId="{6CFFD018-C862-46BC-AB82-2257DBF7CF71}" destId="{82AB9DE5-0558-40DA-83AF-161475FEFBC6}" srcOrd="0" destOrd="0" presId="urn:microsoft.com/office/officeart/2008/layout/VerticalCurvedList"/>
    <dgm:cxn modelId="{F728650B-CFAF-413C-8666-826B4C21EE9B}" type="presParOf" srcId="{6CFFD018-C862-46BC-AB82-2257DBF7CF71}" destId="{DA90426C-BB37-4B1C-962A-912DF7AB5048}" srcOrd="1" destOrd="0" presId="urn:microsoft.com/office/officeart/2008/layout/VerticalCurvedList"/>
    <dgm:cxn modelId="{15E9A43A-F7F1-4C67-88C8-802A4DB9D1E9}" type="presParOf" srcId="{6CFFD018-C862-46BC-AB82-2257DBF7CF71}" destId="{5F1B07B5-DDDD-4119-BB21-0A27EA6267EB}" srcOrd="2" destOrd="0" presId="urn:microsoft.com/office/officeart/2008/layout/VerticalCurvedList"/>
    <dgm:cxn modelId="{29194566-6D07-42C2-A2B6-773B8F592DC7}" type="presParOf" srcId="{6CFFD018-C862-46BC-AB82-2257DBF7CF71}" destId="{CEB64D38-72F1-4A66-B7FD-75D64B365515}" srcOrd="3" destOrd="0" presId="urn:microsoft.com/office/officeart/2008/layout/VerticalCurvedList"/>
    <dgm:cxn modelId="{93F5C361-D3C4-430A-8046-D0A4450D3D31}" type="presParOf" srcId="{623D0314-8DB7-4BE8-908F-6B9608795301}" destId="{0A0CF5F6-0920-4CF4-AA30-4557E95DD8BE}" srcOrd="1" destOrd="0" presId="urn:microsoft.com/office/officeart/2008/layout/VerticalCurvedList"/>
    <dgm:cxn modelId="{056E76C0-DF71-483E-B0DA-32D78F504BFC}" type="presParOf" srcId="{623D0314-8DB7-4BE8-908F-6B9608795301}" destId="{EA30C281-B3B4-4509-A7C6-59BE615E0717}" srcOrd="2" destOrd="0" presId="urn:microsoft.com/office/officeart/2008/layout/VerticalCurvedList"/>
    <dgm:cxn modelId="{7F47D7D7-995C-4126-9A25-5DA168786310}" type="presParOf" srcId="{EA30C281-B3B4-4509-A7C6-59BE615E0717}" destId="{D35677C1-4B43-4EFC-988E-3345F2D15C2E}" srcOrd="0" destOrd="0" presId="urn:microsoft.com/office/officeart/2008/layout/VerticalCurvedList"/>
    <dgm:cxn modelId="{0F2E895E-3534-40A6-AE7F-CDF77BF83909}" type="presParOf" srcId="{623D0314-8DB7-4BE8-908F-6B9608795301}" destId="{58C82B33-3929-4F86-90E7-562AAFE67462}" srcOrd="3" destOrd="0" presId="urn:microsoft.com/office/officeart/2008/layout/VerticalCurvedList"/>
    <dgm:cxn modelId="{C5F57092-6437-4BFD-A84D-ADC65190EF99}" type="presParOf" srcId="{623D0314-8DB7-4BE8-908F-6B9608795301}" destId="{B123245E-A272-4173-A87C-DA9657A0B46B}" srcOrd="4" destOrd="0" presId="urn:microsoft.com/office/officeart/2008/layout/VerticalCurvedList"/>
    <dgm:cxn modelId="{8168F515-CEC4-4F52-A1EE-B8B85FFAA468}" type="presParOf" srcId="{B123245E-A272-4173-A87C-DA9657A0B46B}" destId="{821A670A-4C20-4DFD-AABC-3C7627F8545A}" srcOrd="0" destOrd="0" presId="urn:microsoft.com/office/officeart/2008/layout/VerticalCurvedList"/>
    <dgm:cxn modelId="{289E764D-3CBA-4653-8259-AAED047C5783}" type="presParOf" srcId="{623D0314-8DB7-4BE8-908F-6B9608795301}" destId="{55EF19DD-907E-40ED-9D85-9406208A9C68}" srcOrd="5" destOrd="0" presId="urn:microsoft.com/office/officeart/2008/layout/VerticalCurvedList"/>
    <dgm:cxn modelId="{472F8B31-246F-423B-A181-968EA2D99F37}" type="presParOf" srcId="{623D0314-8DB7-4BE8-908F-6B9608795301}" destId="{8631F3B8-95F3-4EF1-840D-4D210260FC90}" srcOrd="6" destOrd="0" presId="urn:microsoft.com/office/officeart/2008/layout/VerticalCurvedList"/>
    <dgm:cxn modelId="{3399D8F1-BFBA-4D54-83C8-D315ECF04AE9}" type="presParOf" srcId="{8631F3B8-95F3-4EF1-840D-4D210260FC90}" destId="{FD0AE15E-738C-429A-91F9-FA52BFF29305}" srcOrd="0" destOrd="0" presId="urn:microsoft.com/office/officeart/2008/layout/VerticalCurvedList"/>
    <dgm:cxn modelId="{FFBBF0E2-AC2C-4992-ADE9-DEE0CC709510}" type="presParOf" srcId="{623D0314-8DB7-4BE8-908F-6B9608795301}" destId="{D6632566-A369-46DF-A261-7DC595653EF2}" srcOrd="7" destOrd="0" presId="urn:microsoft.com/office/officeart/2008/layout/VerticalCurvedList"/>
    <dgm:cxn modelId="{3FAA2203-FF61-4B2C-A273-0FF6E21DD5BF}" type="presParOf" srcId="{623D0314-8DB7-4BE8-908F-6B9608795301}" destId="{23938079-5349-4A0C-BFBE-1191DC5DA02B}" srcOrd="8" destOrd="0" presId="urn:microsoft.com/office/officeart/2008/layout/VerticalCurvedList"/>
    <dgm:cxn modelId="{624E011A-4035-4B70-B669-69D91467670E}" type="presParOf" srcId="{23938079-5349-4A0C-BFBE-1191DC5DA02B}" destId="{7F5E32E0-98F4-4D69-A1AF-C8A71DFF2442}" srcOrd="0" destOrd="0" presId="urn:microsoft.com/office/officeart/2008/layout/VerticalCurvedList"/>
    <dgm:cxn modelId="{199F028F-A335-47E4-996F-14E7E62240D0}" type="presParOf" srcId="{623D0314-8DB7-4BE8-908F-6B9608795301}" destId="{C49D91FA-C9B9-4460-B6C5-B8CF700E3253}" srcOrd="9" destOrd="0" presId="urn:microsoft.com/office/officeart/2008/layout/VerticalCurvedList"/>
    <dgm:cxn modelId="{B56D66F1-26B7-49A2-97D6-8880740881E4}" type="presParOf" srcId="{623D0314-8DB7-4BE8-908F-6B9608795301}" destId="{AA3D224B-B2AC-4D4E-A430-9F89DAD15B1B}" srcOrd="10" destOrd="0" presId="urn:microsoft.com/office/officeart/2008/layout/VerticalCurvedList"/>
    <dgm:cxn modelId="{CBD5FCEE-D810-4DA6-A07C-D3ECDB6AA0ED}" type="presParOf" srcId="{AA3D224B-B2AC-4D4E-A430-9F89DAD15B1B}" destId="{6359F1E4-C7AC-4A9A-A0B7-D1EB4617EC6A}" srcOrd="0" destOrd="0" presId="urn:microsoft.com/office/officeart/2008/layout/VerticalCurvedList"/>
    <dgm:cxn modelId="{E91785D0-5ED4-48FD-BF74-BCD6E904BE3C}" type="presParOf" srcId="{623D0314-8DB7-4BE8-908F-6B9608795301}" destId="{6539FCDF-46CB-48A0-B494-9799767497AF}" srcOrd="11" destOrd="0" presId="urn:microsoft.com/office/officeart/2008/layout/VerticalCurvedList"/>
    <dgm:cxn modelId="{A3F9840D-755D-4967-BD72-E474FABFA6F4}" type="presParOf" srcId="{623D0314-8DB7-4BE8-908F-6B9608795301}" destId="{469CDB82-6465-4353-81DC-2814E9E1B605}" srcOrd="12" destOrd="0" presId="urn:microsoft.com/office/officeart/2008/layout/VerticalCurvedList"/>
    <dgm:cxn modelId="{4FB18073-020C-4A4A-A25F-9A02EEDA092F}" type="presParOf" srcId="{469CDB82-6465-4353-81DC-2814E9E1B605}" destId="{DF9F5FE2-68E6-4E19-B44C-392F3D9C60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95EE2-2D5C-4A3E-A9E2-F8D5DE86EA4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3EF59E7-E434-4E99-8EFA-7A21CB740B22}">
      <dgm:prSet/>
      <dgm:spPr/>
      <dgm:t>
        <a:bodyPr/>
        <a:lstStyle/>
        <a:p>
          <a:r>
            <a:rPr lang="tr-TR"/>
            <a:t>Fiziksel anlamda değişimlerin görülmesi. Boy,kilo,dolaşım ve solunu sisteminde gelişme, ses değişmesi,terleme,ciltte yağlanma gibi değişimler gözlenir.</a:t>
          </a:r>
          <a:endParaRPr lang="en-US"/>
        </a:p>
      </dgm:t>
    </dgm:pt>
    <dgm:pt modelId="{E13BFDF9-95AD-44A3-AD91-1D367A449C2E}" type="parTrans" cxnId="{297D807E-662E-40D0-A4BE-1186A43817C1}">
      <dgm:prSet/>
      <dgm:spPr/>
      <dgm:t>
        <a:bodyPr/>
        <a:lstStyle/>
        <a:p>
          <a:endParaRPr lang="en-US"/>
        </a:p>
      </dgm:t>
    </dgm:pt>
    <dgm:pt modelId="{59FC8114-609D-47AA-9A6A-AD9E7D2AEF81}" type="sibTrans" cxnId="{297D807E-662E-40D0-A4BE-1186A43817C1}">
      <dgm:prSet/>
      <dgm:spPr/>
      <dgm:t>
        <a:bodyPr/>
        <a:lstStyle/>
        <a:p>
          <a:endParaRPr lang="en-US"/>
        </a:p>
      </dgm:t>
    </dgm:pt>
    <dgm:pt modelId="{EEDE8D72-C640-4214-9845-949DBD0CC353}">
      <dgm:prSet/>
      <dgm:spPr/>
      <dgm:t>
        <a:bodyPr/>
        <a:lstStyle/>
        <a:p>
          <a:r>
            <a:rPr lang="tr-TR"/>
            <a:t>Ergenlik dönemi,fiziksel gelişimin bebeklikten sonra en hızlı gerçekleştiği dönemdir.</a:t>
          </a:r>
          <a:endParaRPr lang="en-US"/>
        </a:p>
      </dgm:t>
    </dgm:pt>
    <dgm:pt modelId="{F593B4E3-6857-4A85-9A77-5BBD87FC8973}" type="parTrans" cxnId="{1CF7D1C1-03B5-464D-9DD4-7B8982B0D5D1}">
      <dgm:prSet/>
      <dgm:spPr/>
      <dgm:t>
        <a:bodyPr/>
        <a:lstStyle/>
        <a:p>
          <a:endParaRPr lang="en-US"/>
        </a:p>
      </dgm:t>
    </dgm:pt>
    <dgm:pt modelId="{52CE9608-8343-4142-A613-B4C0B6F2F45B}" type="sibTrans" cxnId="{1CF7D1C1-03B5-464D-9DD4-7B8982B0D5D1}">
      <dgm:prSet/>
      <dgm:spPr/>
      <dgm:t>
        <a:bodyPr/>
        <a:lstStyle/>
        <a:p>
          <a:endParaRPr lang="en-US"/>
        </a:p>
      </dgm:t>
    </dgm:pt>
    <dgm:pt modelId="{40E7BD41-2B22-4C92-8AEC-BAB629AB3F6C}">
      <dgm:prSet/>
      <dgm:spPr/>
      <dgm:t>
        <a:bodyPr/>
        <a:lstStyle/>
        <a:p>
          <a:r>
            <a:rPr lang="tr-TR"/>
            <a:t>Ergenlik dönemine kızlar erkeklerden daha önce girmektedir.</a:t>
          </a:r>
          <a:endParaRPr lang="en-US"/>
        </a:p>
      </dgm:t>
    </dgm:pt>
    <dgm:pt modelId="{8AEB1810-882D-41C4-9FC6-67DD6EE5DA9D}" type="parTrans" cxnId="{F22D7146-DAD2-49AF-A6AF-6F4081486C3E}">
      <dgm:prSet/>
      <dgm:spPr/>
      <dgm:t>
        <a:bodyPr/>
        <a:lstStyle/>
        <a:p>
          <a:endParaRPr lang="en-US"/>
        </a:p>
      </dgm:t>
    </dgm:pt>
    <dgm:pt modelId="{FC5B50B8-74E5-4190-B46C-CD96DC7B795D}" type="sibTrans" cxnId="{F22D7146-DAD2-49AF-A6AF-6F4081486C3E}">
      <dgm:prSet/>
      <dgm:spPr/>
      <dgm:t>
        <a:bodyPr/>
        <a:lstStyle/>
        <a:p>
          <a:endParaRPr lang="en-US"/>
        </a:p>
      </dgm:t>
    </dgm:pt>
    <dgm:pt modelId="{DF3CEF13-978E-4C9A-80C2-58EFB80203EC}" type="pres">
      <dgm:prSet presAssocID="{B6695EE2-2D5C-4A3E-A9E2-F8D5DE86EA48}" presName="hierChild1" presStyleCnt="0">
        <dgm:presLayoutVars>
          <dgm:chPref val="1"/>
          <dgm:dir/>
          <dgm:animOne val="branch"/>
          <dgm:animLvl val="lvl"/>
          <dgm:resizeHandles/>
        </dgm:presLayoutVars>
      </dgm:prSet>
      <dgm:spPr/>
    </dgm:pt>
    <dgm:pt modelId="{FF9C4F5F-2D72-4A69-B461-B76EA6BBEA8C}" type="pres">
      <dgm:prSet presAssocID="{D3EF59E7-E434-4E99-8EFA-7A21CB740B22}" presName="hierRoot1" presStyleCnt="0"/>
      <dgm:spPr/>
    </dgm:pt>
    <dgm:pt modelId="{7C73294E-85E8-498C-84CD-045676974F08}" type="pres">
      <dgm:prSet presAssocID="{D3EF59E7-E434-4E99-8EFA-7A21CB740B22}" presName="composite" presStyleCnt="0"/>
      <dgm:spPr/>
    </dgm:pt>
    <dgm:pt modelId="{B03C5A9F-7AAA-45E6-AB8F-D5B7FD7813A6}" type="pres">
      <dgm:prSet presAssocID="{D3EF59E7-E434-4E99-8EFA-7A21CB740B22}" presName="background" presStyleLbl="node0" presStyleIdx="0" presStyleCnt="3"/>
      <dgm:spPr/>
    </dgm:pt>
    <dgm:pt modelId="{77726FD0-FFBC-4D2D-BCAF-8C0C1C9AF77B}" type="pres">
      <dgm:prSet presAssocID="{D3EF59E7-E434-4E99-8EFA-7A21CB740B22}" presName="text" presStyleLbl="fgAcc0" presStyleIdx="0" presStyleCnt="3">
        <dgm:presLayoutVars>
          <dgm:chPref val="3"/>
        </dgm:presLayoutVars>
      </dgm:prSet>
      <dgm:spPr/>
    </dgm:pt>
    <dgm:pt modelId="{98D33533-9E80-43A4-8699-212906D81824}" type="pres">
      <dgm:prSet presAssocID="{D3EF59E7-E434-4E99-8EFA-7A21CB740B22}" presName="hierChild2" presStyleCnt="0"/>
      <dgm:spPr/>
    </dgm:pt>
    <dgm:pt modelId="{644ACDBC-6B27-420E-A99C-2CC897480AB3}" type="pres">
      <dgm:prSet presAssocID="{EEDE8D72-C640-4214-9845-949DBD0CC353}" presName="hierRoot1" presStyleCnt="0"/>
      <dgm:spPr/>
    </dgm:pt>
    <dgm:pt modelId="{5587805B-CE3A-4236-86FE-6B5F48058CED}" type="pres">
      <dgm:prSet presAssocID="{EEDE8D72-C640-4214-9845-949DBD0CC353}" presName="composite" presStyleCnt="0"/>
      <dgm:spPr/>
    </dgm:pt>
    <dgm:pt modelId="{C91C4421-1DC5-469F-86F7-0BF4A0E6FDDB}" type="pres">
      <dgm:prSet presAssocID="{EEDE8D72-C640-4214-9845-949DBD0CC353}" presName="background" presStyleLbl="node0" presStyleIdx="1" presStyleCnt="3"/>
      <dgm:spPr/>
    </dgm:pt>
    <dgm:pt modelId="{81C22901-48E0-49C9-856A-F7991361CB88}" type="pres">
      <dgm:prSet presAssocID="{EEDE8D72-C640-4214-9845-949DBD0CC353}" presName="text" presStyleLbl="fgAcc0" presStyleIdx="1" presStyleCnt="3">
        <dgm:presLayoutVars>
          <dgm:chPref val="3"/>
        </dgm:presLayoutVars>
      </dgm:prSet>
      <dgm:spPr/>
    </dgm:pt>
    <dgm:pt modelId="{616BD5D8-BB41-4F3B-8C1C-EE20DA88B872}" type="pres">
      <dgm:prSet presAssocID="{EEDE8D72-C640-4214-9845-949DBD0CC353}" presName="hierChild2" presStyleCnt="0"/>
      <dgm:spPr/>
    </dgm:pt>
    <dgm:pt modelId="{F4C79554-392D-4CB7-B33D-1D15ABC185BA}" type="pres">
      <dgm:prSet presAssocID="{40E7BD41-2B22-4C92-8AEC-BAB629AB3F6C}" presName="hierRoot1" presStyleCnt="0"/>
      <dgm:spPr/>
    </dgm:pt>
    <dgm:pt modelId="{D8B04CC0-8908-4030-B3F7-71C1AA629541}" type="pres">
      <dgm:prSet presAssocID="{40E7BD41-2B22-4C92-8AEC-BAB629AB3F6C}" presName="composite" presStyleCnt="0"/>
      <dgm:spPr/>
    </dgm:pt>
    <dgm:pt modelId="{F8AA1C08-0109-4F4C-BD46-757804189299}" type="pres">
      <dgm:prSet presAssocID="{40E7BD41-2B22-4C92-8AEC-BAB629AB3F6C}" presName="background" presStyleLbl="node0" presStyleIdx="2" presStyleCnt="3"/>
      <dgm:spPr/>
    </dgm:pt>
    <dgm:pt modelId="{6FD9F308-FCB7-4D91-89E1-2372331AA26D}" type="pres">
      <dgm:prSet presAssocID="{40E7BD41-2B22-4C92-8AEC-BAB629AB3F6C}" presName="text" presStyleLbl="fgAcc0" presStyleIdx="2" presStyleCnt="3">
        <dgm:presLayoutVars>
          <dgm:chPref val="3"/>
        </dgm:presLayoutVars>
      </dgm:prSet>
      <dgm:spPr/>
    </dgm:pt>
    <dgm:pt modelId="{78941F1C-E7C1-43C7-8169-9858B944A5A1}" type="pres">
      <dgm:prSet presAssocID="{40E7BD41-2B22-4C92-8AEC-BAB629AB3F6C}" presName="hierChild2" presStyleCnt="0"/>
      <dgm:spPr/>
    </dgm:pt>
  </dgm:ptLst>
  <dgm:cxnLst>
    <dgm:cxn modelId="{02698F1A-3087-4463-9923-30790F2C10F9}" type="presOf" srcId="{40E7BD41-2B22-4C92-8AEC-BAB629AB3F6C}" destId="{6FD9F308-FCB7-4D91-89E1-2372331AA26D}" srcOrd="0" destOrd="0" presId="urn:microsoft.com/office/officeart/2005/8/layout/hierarchy1"/>
    <dgm:cxn modelId="{F22D7146-DAD2-49AF-A6AF-6F4081486C3E}" srcId="{B6695EE2-2D5C-4A3E-A9E2-F8D5DE86EA48}" destId="{40E7BD41-2B22-4C92-8AEC-BAB629AB3F6C}" srcOrd="2" destOrd="0" parTransId="{8AEB1810-882D-41C4-9FC6-67DD6EE5DA9D}" sibTransId="{FC5B50B8-74E5-4190-B46C-CD96DC7B795D}"/>
    <dgm:cxn modelId="{A103516F-F3D9-4AAA-9CC5-AEB01520A9BD}" type="presOf" srcId="{B6695EE2-2D5C-4A3E-A9E2-F8D5DE86EA48}" destId="{DF3CEF13-978E-4C9A-80C2-58EFB80203EC}" srcOrd="0" destOrd="0" presId="urn:microsoft.com/office/officeart/2005/8/layout/hierarchy1"/>
    <dgm:cxn modelId="{458F6775-144A-4D89-B820-24AC834E7172}" type="presOf" srcId="{EEDE8D72-C640-4214-9845-949DBD0CC353}" destId="{81C22901-48E0-49C9-856A-F7991361CB88}" srcOrd="0" destOrd="0" presId="urn:microsoft.com/office/officeart/2005/8/layout/hierarchy1"/>
    <dgm:cxn modelId="{297D807E-662E-40D0-A4BE-1186A43817C1}" srcId="{B6695EE2-2D5C-4A3E-A9E2-F8D5DE86EA48}" destId="{D3EF59E7-E434-4E99-8EFA-7A21CB740B22}" srcOrd="0" destOrd="0" parTransId="{E13BFDF9-95AD-44A3-AD91-1D367A449C2E}" sibTransId="{59FC8114-609D-47AA-9A6A-AD9E7D2AEF81}"/>
    <dgm:cxn modelId="{E0CCD1AA-721D-4A5D-AF1C-941E438DA26D}" type="presOf" srcId="{D3EF59E7-E434-4E99-8EFA-7A21CB740B22}" destId="{77726FD0-FFBC-4D2D-BCAF-8C0C1C9AF77B}" srcOrd="0" destOrd="0" presId="urn:microsoft.com/office/officeart/2005/8/layout/hierarchy1"/>
    <dgm:cxn modelId="{1CF7D1C1-03B5-464D-9DD4-7B8982B0D5D1}" srcId="{B6695EE2-2D5C-4A3E-A9E2-F8D5DE86EA48}" destId="{EEDE8D72-C640-4214-9845-949DBD0CC353}" srcOrd="1" destOrd="0" parTransId="{F593B4E3-6857-4A85-9A77-5BBD87FC8973}" sibTransId="{52CE9608-8343-4142-A613-B4C0B6F2F45B}"/>
    <dgm:cxn modelId="{D8E446ED-7A82-468D-AEDE-8FDAAD1D30B4}" type="presParOf" srcId="{DF3CEF13-978E-4C9A-80C2-58EFB80203EC}" destId="{FF9C4F5F-2D72-4A69-B461-B76EA6BBEA8C}" srcOrd="0" destOrd="0" presId="urn:microsoft.com/office/officeart/2005/8/layout/hierarchy1"/>
    <dgm:cxn modelId="{78D01A2F-23F8-4B2E-9922-9A17BC1093AF}" type="presParOf" srcId="{FF9C4F5F-2D72-4A69-B461-B76EA6BBEA8C}" destId="{7C73294E-85E8-498C-84CD-045676974F08}" srcOrd="0" destOrd="0" presId="urn:microsoft.com/office/officeart/2005/8/layout/hierarchy1"/>
    <dgm:cxn modelId="{84FF48E8-DC34-48B4-8F64-440B6BE2654A}" type="presParOf" srcId="{7C73294E-85E8-498C-84CD-045676974F08}" destId="{B03C5A9F-7AAA-45E6-AB8F-D5B7FD7813A6}" srcOrd="0" destOrd="0" presId="urn:microsoft.com/office/officeart/2005/8/layout/hierarchy1"/>
    <dgm:cxn modelId="{960E3A3E-5141-4BBF-9D7D-D36CA2AB8B2A}" type="presParOf" srcId="{7C73294E-85E8-498C-84CD-045676974F08}" destId="{77726FD0-FFBC-4D2D-BCAF-8C0C1C9AF77B}" srcOrd="1" destOrd="0" presId="urn:microsoft.com/office/officeart/2005/8/layout/hierarchy1"/>
    <dgm:cxn modelId="{5D158971-4D80-4F0F-8FFE-FBD905742452}" type="presParOf" srcId="{FF9C4F5F-2D72-4A69-B461-B76EA6BBEA8C}" destId="{98D33533-9E80-43A4-8699-212906D81824}" srcOrd="1" destOrd="0" presId="urn:microsoft.com/office/officeart/2005/8/layout/hierarchy1"/>
    <dgm:cxn modelId="{64446B2E-7B68-497C-8CA3-9145D52F30D9}" type="presParOf" srcId="{DF3CEF13-978E-4C9A-80C2-58EFB80203EC}" destId="{644ACDBC-6B27-420E-A99C-2CC897480AB3}" srcOrd="1" destOrd="0" presId="urn:microsoft.com/office/officeart/2005/8/layout/hierarchy1"/>
    <dgm:cxn modelId="{B41A6B80-3FDC-40EF-8B97-FDCD92E39BC3}" type="presParOf" srcId="{644ACDBC-6B27-420E-A99C-2CC897480AB3}" destId="{5587805B-CE3A-4236-86FE-6B5F48058CED}" srcOrd="0" destOrd="0" presId="urn:microsoft.com/office/officeart/2005/8/layout/hierarchy1"/>
    <dgm:cxn modelId="{FF69BBCA-F4F3-47C6-BD59-787F42E5CA6B}" type="presParOf" srcId="{5587805B-CE3A-4236-86FE-6B5F48058CED}" destId="{C91C4421-1DC5-469F-86F7-0BF4A0E6FDDB}" srcOrd="0" destOrd="0" presId="urn:microsoft.com/office/officeart/2005/8/layout/hierarchy1"/>
    <dgm:cxn modelId="{17126E0C-0D18-4170-BF5C-503EFDD06C46}" type="presParOf" srcId="{5587805B-CE3A-4236-86FE-6B5F48058CED}" destId="{81C22901-48E0-49C9-856A-F7991361CB88}" srcOrd="1" destOrd="0" presId="urn:microsoft.com/office/officeart/2005/8/layout/hierarchy1"/>
    <dgm:cxn modelId="{0F629353-829E-4988-8DA4-EFE7BFDF2003}" type="presParOf" srcId="{644ACDBC-6B27-420E-A99C-2CC897480AB3}" destId="{616BD5D8-BB41-4F3B-8C1C-EE20DA88B872}" srcOrd="1" destOrd="0" presId="urn:microsoft.com/office/officeart/2005/8/layout/hierarchy1"/>
    <dgm:cxn modelId="{52C0C37B-0198-44A8-A86D-9EA010156CC6}" type="presParOf" srcId="{DF3CEF13-978E-4C9A-80C2-58EFB80203EC}" destId="{F4C79554-392D-4CB7-B33D-1D15ABC185BA}" srcOrd="2" destOrd="0" presId="urn:microsoft.com/office/officeart/2005/8/layout/hierarchy1"/>
    <dgm:cxn modelId="{41BEE58A-67F4-4E22-98DE-0A2A56027BA3}" type="presParOf" srcId="{F4C79554-392D-4CB7-B33D-1D15ABC185BA}" destId="{D8B04CC0-8908-4030-B3F7-71C1AA629541}" srcOrd="0" destOrd="0" presId="urn:microsoft.com/office/officeart/2005/8/layout/hierarchy1"/>
    <dgm:cxn modelId="{83C253C6-4515-4399-B3B2-D1E8C053EBDF}" type="presParOf" srcId="{D8B04CC0-8908-4030-B3F7-71C1AA629541}" destId="{F8AA1C08-0109-4F4C-BD46-757804189299}" srcOrd="0" destOrd="0" presId="urn:microsoft.com/office/officeart/2005/8/layout/hierarchy1"/>
    <dgm:cxn modelId="{7FC7EB18-F9BF-42ED-83AE-A5CDEA23488F}" type="presParOf" srcId="{D8B04CC0-8908-4030-B3F7-71C1AA629541}" destId="{6FD9F308-FCB7-4D91-89E1-2372331AA26D}" srcOrd="1" destOrd="0" presId="urn:microsoft.com/office/officeart/2005/8/layout/hierarchy1"/>
    <dgm:cxn modelId="{10A5482E-CD4B-4A46-98B5-BDF7369B9020}" type="presParOf" srcId="{F4C79554-392D-4CB7-B33D-1D15ABC185BA}" destId="{78941F1C-E7C1-43C7-8169-9858B944A5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0426C-BB37-4B1C-962A-912DF7AB5048}">
      <dsp:nvSpPr>
        <dsp:cNvPr id="0" name=""/>
        <dsp:cNvSpPr/>
      </dsp:nvSpPr>
      <dsp:spPr>
        <a:xfrm>
          <a:off x="-4920789" y="-754037"/>
          <a:ext cx="5860619" cy="5860619"/>
        </a:xfrm>
        <a:prstGeom prst="blockArc">
          <a:avLst>
            <a:gd name="adj1" fmla="val 18900000"/>
            <a:gd name="adj2" fmla="val 2700000"/>
            <a:gd name="adj3" fmla="val 369"/>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CF5F6-0920-4CF4-AA30-4557E95DD8BE}">
      <dsp:nvSpPr>
        <dsp:cNvPr id="0" name=""/>
        <dsp:cNvSpPr/>
      </dsp:nvSpPr>
      <dsp:spPr>
        <a:xfrm>
          <a:off x="350701" y="229204"/>
          <a:ext cx="10105155" cy="4582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OTORİTER ANNE BABA TUTUMU</a:t>
          </a:r>
        </a:p>
      </dsp:txBody>
      <dsp:txXfrm>
        <a:off x="350701" y="229204"/>
        <a:ext cx="10105155" cy="458235"/>
      </dsp:txXfrm>
    </dsp:sp>
    <dsp:sp modelId="{D35677C1-4B43-4EFC-988E-3345F2D15C2E}">
      <dsp:nvSpPr>
        <dsp:cNvPr id="0" name=""/>
        <dsp:cNvSpPr/>
      </dsp:nvSpPr>
      <dsp:spPr>
        <a:xfrm>
          <a:off x="64303" y="171925"/>
          <a:ext cx="572794" cy="572794"/>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82B33-3929-4F86-90E7-562AAFE67462}">
      <dsp:nvSpPr>
        <dsp:cNvPr id="0" name=""/>
        <dsp:cNvSpPr/>
      </dsp:nvSpPr>
      <dsp:spPr>
        <a:xfrm>
          <a:off x="727631" y="916471"/>
          <a:ext cx="9728224" cy="45823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AŞIRI HOŞGÖRÜLÜ ANNE BABA TUTUMU </a:t>
          </a:r>
        </a:p>
      </dsp:txBody>
      <dsp:txXfrm>
        <a:off x="727631" y="916471"/>
        <a:ext cx="9728224" cy="458235"/>
      </dsp:txXfrm>
    </dsp:sp>
    <dsp:sp modelId="{821A670A-4C20-4DFD-AABC-3C7627F8545A}">
      <dsp:nvSpPr>
        <dsp:cNvPr id="0" name=""/>
        <dsp:cNvSpPr/>
      </dsp:nvSpPr>
      <dsp:spPr>
        <a:xfrm>
          <a:off x="441233" y="859192"/>
          <a:ext cx="572794" cy="572794"/>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F19DD-907E-40ED-9D85-9406208A9C68}">
      <dsp:nvSpPr>
        <dsp:cNvPr id="0" name=""/>
        <dsp:cNvSpPr/>
      </dsp:nvSpPr>
      <dsp:spPr>
        <a:xfrm>
          <a:off x="899992" y="1603738"/>
          <a:ext cx="9555864" cy="45823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AŞIRI KORUYUCU ANNE BABA TUTUMU </a:t>
          </a:r>
        </a:p>
      </dsp:txBody>
      <dsp:txXfrm>
        <a:off x="899992" y="1603738"/>
        <a:ext cx="9555864" cy="458235"/>
      </dsp:txXfrm>
    </dsp:sp>
    <dsp:sp modelId="{FD0AE15E-738C-429A-91F9-FA52BFF29305}">
      <dsp:nvSpPr>
        <dsp:cNvPr id="0" name=""/>
        <dsp:cNvSpPr/>
      </dsp:nvSpPr>
      <dsp:spPr>
        <a:xfrm>
          <a:off x="613594" y="1546458"/>
          <a:ext cx="572794" cy="572794"/>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32566-A369-46DF-A261-7DC595653EF2}">
      <dsp:nvSpPr>
        <dsp:cNvPr id="0" name=""/>
        <dsp:cNvSpPr/>
      </dsp:nvSpPr>
      <dsp:spPr>
        <a:xfrm>
          <a:off x="899992" y="2290569"/>
          <a:ext cx="9555864" cy="45823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DEMOKRATİK ANNE BABA TUTUMU</a:t>
          </a:r>
        </a:p>
      </dsp:txBody>
      <dsp:txXfrm>
        <a:off x="899992" y="2290569"/>
        <a:ext cx="9555864" cy="458235"/>
      </dsp:txXfrm>
    </dsp:sp>
    <dsp:sp modelId="{7F5E32E0-98F4-4D69-A1AF-C8A71DFF2442}">
      <dsp:nvSpPr>
        <dsp:cNvPr id="0" name=""/>
        <dsp:cNvSpPr/>
      </dsp:nvSpPr>
      <dsp:spPr>
        <a:xfrm>
          <a:off x="613594" y="2233290"/>
          <a:ext cx="572794" cy="572794"/>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D91FA-C9B9-4460-B6C5-B8CF700E3253}">
      <dsp:nvSpPr>
        <dsp:cNvPr id="0" name=""/>
        <dsp:cNvSpPr/>
      </dsp:nvSpPr>
      <dsp:spPr>
        <a:xfrm>
          <a:off x="727631" y="2977836"/>
          <a:ext cx="9728224" cy="45823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İLGİSİZ ANNE BABA TUTUMU</a:t>
          </a:r>
        </a:p>
      </dsp:txBody>
      <dsp:txXfrm>
        <a:off x="727631" y="2977836"/>
        <a:ext cx="9728224" cy="458235"/>
      </dsp:txXfrm>
    </dsp:sp>
    <dsp:sp modelId="{6359F1E4-C7AC-4A9A-A0B7-D1EB4617EC6A}">
      <dsp:nvSpPr>
        <dsp:cNvPr id="0" name=""/>
        <dsp:cNvSpPr/>
      </dsp:nvSpPr>
      <dsp:spPr>
        <a:xfrm>
          <a:off x="441233" y="2920557"/>
          <a:ext cx="572794" cy="572794"/>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9FCDF-46CB-48A0-B494-9799767497AF}">
      <dsp:nvSpPr>
        <dsp:cNvPr id="0" name=""/>
        <dsp:cNvSpPr/>
      </dsp:nvSpPr>
      <dsp:spPr>
        <a:xfrm>
          <a:off x="350701" y="3665103"/>
          <a:ext cx="10105155" cy="4582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25"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t>TUTARSIZ ANNE BABA TUTUMU</a:t>
          </a:r>
        </a:p>
      </dsp:txBody>
      <dsp:txXfrm>
        <a:off x="350701" y="3665103"/>
        <a:ext cx="10105155" cy="458235"/>
      </dsp:txXfrm>
    </dsp:sp>
    <dsp:sp modelId="{DF9F5FE2-68E6-4E19-B44C-392F3D9C60B4}">
      <dsp:nvSpPr>
        <dsp:cNvPr id="0" name=""/>
        <dsp:cNvSpPr/>
      </dsp:nvSpPr>
      <dsp:spPr>
        <a:xfrm>
          <a:off x="64303" y="3607823"/>
          <a:ext cx="572794" cy="572794"/>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C5A9F-7AAA-45E6-AB8F-D5B7FD7813A6}">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26FD0-FFBC-4D2D-BCAF-8C0C1C9AF77B}">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Fiziksel anlamda değişimlerin görülmesi. Boy,kilo,dolaşım ve solunu sisteminde gelişme, ses değişmesi,terleme,ciltte yağlanma gibi değişimler gözlenir.</a:t>
          </a:r>
          <a:endParaRPr lang="en-US" sz="1700" kern="1200"/>
        </a:p>
      </dsp:txBody>
      <dsp:txXfrm>
        <a:off x="394737" y="1117886"/>
        <a:ext cx="2930037" cy="1819255"/>
      </dsp:txXfrm>
    </dsp:sp>
    <dsp:sp modelId="{C91C4421-1DC5-469F-86F7-0BF4A0E6FDDB}">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22901-48E0-49C9-856A-F7991361CB88}">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Ergenlik dönemi,fiziksel gelişimin bebeklikten sonra en hızlı gerçekleştiği dönemdir.</a:t>
          </a:r>
          <a:endParaRPr lang="en-US" sz="1700" kern="1200"/>
        </a:p>
      </dsp:txBody>
      <dsp:txXfrm>
        <a:off x="4114250" y="1117886"/>
        <a:ext cx="2930037" cy="1819255"/>
      </dsp:txXfrm>
    </dsp:sp>
    <dsp:sp modelId="{F8AA1C08-0109-4F4C-BD46-757804189299}">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9F308-FCB7-4D91-89E1-2372331AA26D}">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Ergenlik dönemine kızlar erkeklerden daha önce girmektedir.</a:t>
          </a:r>
          <a:endParaRPr lang="en-US" sz="1700" kern="1200"/>
        </a:p>
      </dsp:txBody>
      <dsp:txXfrm>
        <a:off x="7833762" y="1117886"/>
        <a:ext cx="2930037" cy="18192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A0CD4F-F719-3024-CBA8-FB662BAA1B2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4F016AA-23B3-3B23-CE1C-54F83D7CC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48568C5-C068-42E2-AD76-CEF99AC3041F}"/>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D7FF3DC6-7F02-3B6A-AF4D-35D4C6C312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A82CBC-C68F-4CA5-8817-DD456C69D64D}"/>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170375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4C87C-14BC-F671-E286-CFC794A0195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F2074-278B-B182-5823-487D282B749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11BC60-FC27-53DC-DC3A-92EE1D8F88EC}"/>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BE642695-D0CB-1C42-B479-7CB36A2E53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1BAEB4-CDDE-7341-4040-6AE178F31A56}"/>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339369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E4EDC10-6896-3BA6-E10F-822A29BAD82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C09EF9F-1C91-ED2D-2519-131EF7B1FEF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AE126E-1420-D780-184F-9F78430CE4A8}"/>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F3827675-AFA8-EC7E-DAAB-9A80157361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DFEEC3-B56C-EAC3-2190-B4AB2028DD02}"/>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43021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555CA8-E446-6B2E-9324-4EB680200AF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DF5B59-40B1-ED78-1858-7FAD242514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91585B-A962-63D7-2A81-72F3E64ADB1D}"/>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6EBCB7E8-6156-B548-C29D-B93C750CBE7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5533BF-B94D-F0D6-812A-4FEF93156655}"/>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25344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D064DD-95E7-1093-D455-49178CFC4B5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06020FF-6139-A9D5-27B6-1619A39F13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D214D5D-6361-FE9A-0B29-B8F9691C8FFC}"/>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FA5D3D94-7549-B129-FD4E-C18518A60D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3FCD91-85B4-2335-3303-D2DC4C8B04FE}"/>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400878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6A7198-04AB-8F9B-F8C4-72AD79069D1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AD127EB-3C60-DB30-DA0F-68BFEE8369B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4E39E1A-2C36-4A06-EDC9-9B4FC2E5443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BC1F20F-E7A5-FCDE-E68A-59CEDB3BAF07}"/>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6" name="Alt Bilgi Yer Tutucusu 5">
            <a:extLst>
              <a:ext uri="{FF2B5EF4-FFF2-40B4-BE49-F238E27FC236}">
                <a16:creationId xmlns:a16="http://schemas.microsoft.com/office/drawing/2014/main" id="{43D2BF8F-9DF9-B790-A237-C101A8604E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A58BFBA-86B8-0E73-34E0-75EDDE3A47F6}"/>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189091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535B3-069C-CF18-793A-E869C19C6A4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E9ABB0E-0148-372E-6498-E2C35F2C3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787E83E-67B1-8319-9452-E43971FF391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A80F4C8-A5B8-9329-F7B7-8D385441C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BD10B81-5A0B-583D-6EEA-13E6EB48F0B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F0DC961-DA2B-2805-F20D-CFCB0DFD4072}"/>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8" name="Alt Bilgi Yer Tutucusu 7">
            <a:extLst>
              <a:ext uri="{FF2B5EF4-FFF2-40B4-BE49-F238E27FC236}">
                <a16:creationId xmlns:a16="http://schemas.microsoft.com/office/drawing/2014/main" id="{BCFC5E4C-692B-B8E4-4543-45D9DEFB31C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024AA2F-C693-FDC4-1FE3-7841034CE29D}"/>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292857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F62057-8C36-1BDC-451F-36EDDAD3E33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BE8405-003A-10AF-79B8-ECFAAB5CF158}"/>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4" name="Alt Bilgi Yer Tutucusu 3">
            <a:extLst>
              <a:ext uri="{FF2B5EF4-FFF2-40B4-BE49-F238E27FC236}">
                <a16:creationId xmlns:a16="http://schemas.microsoft.com/office/drawing/2014/main" id="{8634D097-5A70-6715-0859-B27A2FF981D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5B0D1B5-DACA-464D-E87F-69FDAC7B606B}"/>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342797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42BC4FD-AF44-54F5-2E26-DD693A9AF4F8}"/>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3" name="Alt Bilgi Yer Tutucusu 2">
            <a:extLst>
              <a:ext uri="{FF2B5EF4-FFF2-40B4-BE49-F238E27FC236}">
                <a16:creationId xmlns:a16="http://schemas.microsoft.com/office/drawing/2014/main" id="{C0C5BA5E-8353-1B7D-881E-C85641B0FFE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89591AA-A1EB-137C-A8E1-481F7B45FA0E}"/>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140003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1E33B-E43C-174F-15C1-A0BE0AEFFA5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08134AD-1956-A3EE-BDBD-908A49B57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C8F97CC-DE0B-0FAB-B3EC-93A2A9456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B3E111-9750-BC03-822A-A7D4A7E77A6E}"/>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6" name="Alt Bilgi Yer Tutucusu 5">
            <a:extLst>
              <a:ext uri="{FF2B5EF4-FFF2-40B4-BE49-F238E27FC236}">
                <a16:creationId xmlns:a16="http://schemas.microsoft.com/office/drawing/2014/main" id="{78A39503-46F8-EDE6-6027-DB414D53B6F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FE44E6E-0B0C-4C13-9792-F099D7F68030}"/>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108012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2488E-15F5-E60F-74F9-2774847FC93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4B6CEB-9ACD-C5D5-0156-59802E81B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AA8BD54-6ED7-BBAD-E520-2AD9155CC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C769F25-2AB0-8163-59C7-C80544029F10}"/>
              </a:ext>
            </a:extLst>
          </p:cNvPr>
          <p:cNvSpPr>
            <a:spLocks noGrp="1"/>
          </p:cNvSpPr>
          <p:nvPr>
            <p:ph type="dt" sz="half" idx="10"/>
          </p:nvPr>
        </p:nvSpPr>
        <p:spPr/>
        <p:txBody>
          <a:bodyPr/>
          <a:lstStyle/>
          <a:p>
            <a:fld id="{2DFA2707-9691-4B5D-861E-41FC4513E085}" type="datetimeFigureOut">
              <a:rPr lang="tr-TR" smtClean="0"/>
              <a:t>5.05.2024</a:t>
            </a:fld>
            <a:endParaRPr lang="tr-TR"/>
          </a:p>
        </p:txBody>
      </p:sp>
      <p:sp>
        <p:nvSpPr>
          <p:cNvPr id="6" name="Alt Bilgi Yer Tutucusu 5">
            <a:extLst>
              <a:ext uri="{FF2B5EF4-FFF2-40B4-BE49-F238E27FC236}">
                <a16:creationId xmlns:a16="http://schemas.microsoft.com/office/drawing/2014/main" id="{EBABD092-D8BC-C2A7-3697-E2C001AA18F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440B5E4-B44D-720B-8F3C-F0DB4C1B7E62}"/>
              </a:ext>
            </a:extLst>
          </p:cNvPr>
          <p:cNvSpPr>
            <a:spLocks noGrp="1"/>
          </p:cNvSpPr>
          <p:nvPr>
            <p:ph type="sldNum" sz="quarter" idx="12"/>
          </p:nvPr>
        </p:nvSpPr>
        <p:spPr/>
        <p:txBody>
          <a:bodyPr/>
          <a:lstStyle/>
          <a:p>
            <a:fld id="{60F0E0FD-D6CE-4677-87B6-73FDBCB5320D}" type="slidenum">
              <a:rPr lang="tr-TR" smtClean="0"/>
              <a:t>‹#›</a:t>
            </a:fld>
            <a:endParaRPr lang="tr-TR"/>
          </a:p>
        </p:txBody>
      </p:sp>
    </p:spTree>
    <p:extLst>
      <p:ext uri="{BB962C8B-B14F-4D97-AF65-F5344CB8AC3E}">
        <p14:creationId xmlns:p14="http://schemas.microsoft.com/office/powerpoint/2010/main" val="115925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9BF6015-063F-3940-A37E-78A2AA145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1619EA-9052-6DD7-A90F-A78EC98A8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691474-2CC7-1B7C-1258-9F0856915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FA2707-9691-4B5D-861E-41FC4513E085}" type="datetimeFigureOut">
              <a:rPr lang="tr-TR" smtClean="0"/>
              <a:t>5.05.2024</a:t>
            </a:fld>
            <a:endParaRPr lang="tr-TR"/>
          </a:p>
        </p:txBody>
      </p:sp>
      <p:sp>
        <p:nvSpPr>
          <p:cNvPr id="5" name="Alt Bilgi Yer Tutucusu 4">
            <a:extLst>
              <a:ext uri="{FF2B5EF4-FFF2-40B4-BE49-F238E27FC236}">
                <a16:creationId xmlns:a16="http://schemas.microsoft.com/office/drawing/2014/main" id="{971B1ABA-7BDB-35C5-C5B6-3A704D637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E5772C2-0BBE-6C80-6D06-296FA6035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F0E0FD-D6CE-4677-87B6-73FDBCB5320D}" type="slidenum">
              <a:rPr lang="tr-TR" smtClean="0"/>
              <a:t>‹#›</a:t>
            </a:fld>
            <a:endParaRPr lang="tr-TR"/>
          </a:p>
        </p:txBody>
      </p:sp>
    </p:spTree>
    <p:extLst>
      <p:ext uri="{BB962C8B-B14F-4D97-AF65-F5344CB8AC3E}">
        <p14:creationId xmlns:p14="http://schemas.microsoft.com/office/powerpoint/2010/main" val="18808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zeldersci.com/2016/10/ergenlik-doneminde-olan-cocuklara-nasl.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35">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4"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39">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1"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Resim 8" descr="çivi, el yazısı, resim çerçevesi, parmak içeren bir resim&#10;&#10;Açıklama otomatik olarak oluşturuldu">
            <a:extLst>
              <a:ext uri="{FF2B5EF4-FFF2-40B4-BE49-F238E27FC236}">
                <a16:creationId xmlns:a16="http://schemas.microsoft.com/office/drawing/2014/main" id="{79B5C16C-8833-20B5-2D5F-A6D0DF260FA0}"/>
              </a:ext>
            </a:extLst>
          </p:cNvPr>
          <p:cNvPicPr>
            <a:picLocks noChangeAspect="1"/>
          </p:cNvPicPr>
          <p:nvPr/>
        </p:nvPicPr>
        <p:blipFill rotWithShape="1">
          <a:blip r:embed="rId2">
            <a:extLst>
              <a:ext uri="{28A0092B-C50C-407E-A947-70E740481C1C}">
                <a14:useLocalDpi xmlns:a14="http://schemas.microsoft.com/office/drawing/2010/main" val="0"/>
              </a:ext>
            </a:extLst>
          </a:blip>
          <a:srcRect l="23076" r="23300"/>
          <a:stretch/>
        </p:blipFill>
        <p:spPr>
          <a:xfrm>
            <a:off x="7082810" y="841663"/>
            <a:ext cx="4166151" cy="5185923"/>
          </a:xfrm>
          <a:prstGeom prst="rect">
            <a:avLst/>
          </a:prstGeom>
        </p:spPr>
      </p:pic>
      <p:grpSp>
        <p:nvGrpSpPr>
          <p:cNvPr id="58" name="Group 43">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59" name="Freeform: Shape 44">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45">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46">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47">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48">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0B76D4FA-F48E-A784-B653-CB3A03DB72E0}"/>
              </a:ext>
            </a:extLst>
          </p:cNvPr>
          <p:cNvSpPr>
            <a:spLocks noGrp="1"/>
          </p:cNvSpPr>
          <p:nvPr>
            <p:ph type="ctrTitle"/>
          </p:nvPr>
        </p:nvSpPr>
        <p:spPr>
          <a:xfrm>
            <a:off x="1014984" y="819015"/>
            <a:ext cx="5821537" cy="2353362"/>
          </a:xfrm>
        </p:spPr>
        <p:txBody>
          <a:bodyPr vert="horz" lIns="91440" tIns="45720" rIns="91440" bIns="45720" rtlCol="0" anchor="b">
            <a:normAutofit/>
          </a:bodyPr>
          <a:lstStyle/>
          <a:p>
            <a:pPr algn="l"/>
            <a:br>
              <a:rPr lang="en-US" sz="3000" dirty="0">
                <a:solidFill>
                  <a:schemeClr val="bg1"/>
                </a:solidFill>
              </a:rPr>
            </a:br>
            <a:br>
              <a:rPr lang="en-US" sz="3000" dirty="0">
                <a:solidFill>
                  <a:schemeClr val="bg1"/>
                </a:solidFill>
              </a:rPr>
            </a:br>
            <a:br>
              <a:rPr lang="en-US" sz="3000" dirty="0">
                <a:solidFill>
                  <a:schemeClr val="bg1"/>
                </a:solidFill>
              </a:rPr>
            </a:br>
            <a:r>
              <a:rPr lang="en-US" sz="3000" dirty="0">
                <a:solidFill>
                  <a:schemeClr val="bg1"/>
                </a:solidFill>
              </a:rPr>
              <a:t>ETKİLİ EBEVEYNLİK BECERİLERİ VE ERGENLE İLETİŞİM</a:t>
            </a:r>
          </a:p>
        </p:txBody>
      </p:sp>
      <p:sp>
        <p:nvSpPr>
          <p:cNvPr id="6" name="Metin kutusu 5">
            <a:extLst>
              <a:ext uri="{FF2B5EF4-FFF2-40B4-BE49-F238E27FC236}">
                <a16:creationId xmlns:a16="http://schemas.microsoft.com/office/drawing/2014/main" id="{3FAA9A07-F070-C86D-FD20-CB9207517ADA}"/>
              </a:ext>
            </a:extLst>
          </p:cNvPr>
          <p:cNvSpPr txBox="1"/>
          <p:nvPr/>
        </p:nvSpPr>
        <p:spPr>
          <a:xfrm>
            <a:off x="1014984" y="3442089"/>
            <a:ext cx="5821537" cy="2596896"/>
          </a:xfrm>
          <a:prstGeom prst="rect">
            <a:avLst/>
          </a:prstGeom>
        </p:spPr>
        <p:txBody>
          <a:bodyPr vert="horz" lIns="91440" tIns="45720" rIns="91440" bIns="45720" rtlCol="0" anchor="t">
            <a:normAutofit/>
          </a:bodyPr>
          <a:lstStyle/>
          <a:p>
            <a:pPr>
              <a:lnSpc>
                <a:spcPct val="90000"/>
              </a:lnSpc>
              <a:spcAft>
                <a:spcPts val="600"/>
              </a:spcAft>
            </a:pPr>
            <a:endParaRPr lang="tr-TR" sz="1700" b="1" i="1" dirty="0">
              <a:solidFill>
                <a:schemeClr val="bg1"/>
              </a:solidFill>
            </a:endParaRPr>
          </a:p>
          <a:p>
            <a:pPr>
              <a:lnSpc>
                <a:spcPct val="90000"/>
              </a:lnSpc>
              <a:spcAft>
                <a:spcPts val="600"/>
              </a:spcAft>
            </a:pPr>
            <a:r>
              <a:rPr lang="en-US" sz="1700" b="1" i="1" dirty="0">
                <a:solidFill>
                  <a:schemeClr val="bg1"/>
                </a:solidFill>
              </a:rPr>
              <a:t>RAİF AZAK İMAM HATİP ORTAOKULU REHBERLİK SERVİSİ</a:t>
            </a:r>
          </a:p>
          <a:p>
            <a:pPr indent="-228600">
              <a:lnSpc>
                <a:spcPct val="90000"/>
              </a:lnSpc>
              <a:spcAft>
                <a:spcPts val="600"/>
              </a:spcAft>
              <a:buFont typeface="Arial" panose="020B0604020202020204" pitchFamily="34" charset="0"/>
              <a:buChar char="•"/>
            </a:pPr>
            <a:endParaRPr lang="en-US" sz="1700" b="1" i="1" dirty="0">
              <a:solidFill>
                <a:schemeClr val="bg1"/>
              </a:solidFill>
            </a:endParaRPr>
          </a:p>
          <a:p>
            <a:pPr indent="-228600">
              <a:lnSpc>
                <a:spcPct val="90000"/>
              </a:lnSpc>
              <a:spcAft>
                <a:spcPts val="600"/>
              </a:spcAft>
              <a:buFont typeface="Arial" panose="020B0604020202020204" pitchFamily="34" charset="0"/>
              <a:buChar char="•"/>
            </a:pPr>
            <a:endParaRPr lang="en-US" sz="1700" b="1" i="1" dirty="0">
              <a:solidFill>
                <a:schemeClr val="bg1"/>
              </a:solidFill>
            </a:endParaRPr>
          </a:p>
          <a:p>
            <a:pPr>
              <a:lnSpc>
                <a:spcPct val="90000"/>
              </a:lnSpc>
              <a:spcAft>
                <a:spcPts val="600"/>
              </a:spcAft>
            </a:pPr>
            <a:r>
              <a:rPr lang="en-US" sz="1700" b="1" i="1" dirty="0">
                <a:solidFill>
                  <a:schemeClr val="bg1"/>
                </a:solidFill>
              </a:rPr>
              <a:t>HAZIRLAYAN:PSİKOLOJİK DANIŞMAN EMİRHAN ANUK</a:t>
            </a:r>
          </a:p>
        </p:txBody>
      </p:sp>
    </p:spTree>
    <p:extLst>
      <p:ext uri="{BB962C8B-B14F-4D97-AF65-F5344CB8AC3E}">
        <p14:creationId xmlns:p14="http://schemas.microsoft.com/office/powerpoint/2010/main" val="7439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2602B843-B069-19BB-4189-7078AE0BEADE}"/>
              </a:ext>
            </a:extLst>
          </p:cNvPr>
          <p:cNvSpPr>
            <a:spLocks noGrp="1"/>
          </p:cNvSpPr>
          <p:nvPr>
            <p:ph type="title"/>
          </p:nvPr>
        </p:nvSpPr>
        <p:spPr>
          <a:xfrm>
            <a:off x="1143000" y="990599"/>
            <a:ext cx="9906000" cy="685800"/>
          </a:xfrm>
        </p:spPr>
        <p:txBody>
          <a:bodyPr anchor="t">
            <a:normAutofit/>
          </a:bodyPr>
          <a:lstStyle/>
          <a:p>
            <a:r>
              <a:rPr lang="tr-TR" sz="4000"/>
              <a:t>ERGENLİK DÖNEMİ GELİŞİM ÖZELLİKLERİ</a:t>
            </a:r>
          </a:p>
        </p:txBody>
      </p:sp>
      <p:graphicFrame>
        <p:nvGraphicFramePr>
          <p:cNvPr id="5" name="İçerik Yer Tutucusu 2">
            <a:extLst>
              <a:ext uri="{FF2B5EF4-FFF2-40B4-BE49-F238E27FC236}">
                <a16:creationId xmlns:a16="http://schemas.microsoft.com/office/drawing/2014/main" id="{73F9435A-31DE-5036-7BE0-D75D70062937}"/>
              </a:ext>
            </a:extLst>
          </p:cNvPr>
          <p:cNvGraphicFramePr>
            <a:graphicFrameLocks noGrp="1"/>
          </p:cNvGraphicFramePr>
          <p:nvPr>
            <p:ph idx="1"/>
            <p:extLst>
              <p:ext uri="{D42A27DB-BD31-4B8C-83A1-F6EECF244321}">
                <p14:modId xmlns:p14="http://schemas.microsoft.com/office/powerpoint/2010/main" val="239675133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1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7379AF6-8E56-9D2C-434B-FA6D60368AE5}"/>
              </a:ext>
            </a:extLst>
          </p:cNvPr>
          <p:cNvSpPr>
            <a:spLocks noGrp="1"/>
          </p:cNvSpPr>
          <p:nvPr>
            <p:ph type="title"/>
          </p:nvPr>
        </p:nvSpPr>
        <p:spPr>
          <a:xfrm>
            <a:off x="686834" y="1153572"/>
            <a:ext cx="3200400" cy="4461163"/>
          </a:xfrm>
        </p:spPr>
        <p:txBody>
          <a:bodyPr>
            <a:normAutofit/>
          </a:bodyPr>
          <a:lstStyle/>
          <a:p>
            <a:r>
              <a:rPr lang="tr-TR">
                <a:solidFill>
                  <a:srgbClr val="FFFFFF"/>
                </a:solidFill>
              </a:rPr>
              <a:t>ERGENLİK DÖNEMİ GELİŞİM ÖZELLİKLERİ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C45D2EB-F846-4950-970F-5E52DECBD1B0}"/>
              </a:ext>
            </a:extLst>
          </p:cNvPr>
          <p:cNvSpPr>
            <a:spLocks noGrp="1"/>
          </p:cNvSpPr>
          <p:nvPr>
            <p:ph idx="1"/>
          </p:nvPr>
        </p:nvSpPr>
        <p:spPr>
          <a:xfrm>
            <a:off x="4447308" y="591344"/>
            <a:ext cx="6906491" cy="5585619"/>
          </a:xfrm>
        </p:spPr>
        <p:txBody>
          <a:bodyPr anchor="ctr">
            <a:normAutofit/>
          </a:bodyPr>
          <a:lstStyle/>
          <a:p>
            <a:r>
              <a:rPr lang="tr-TR" dirty="0"/>
              <a:t>Bu dönemde ergen bağımsızlık arayışı içindedir. Kendi kararlarını özgürce almak ister.</a:t>
            </a:r>
          </a:p>
          <a:p>
            <a:r>
              <a:rPr lang="tr-TR" dirty="0"/>
              <a:t>Yeni deneyimlere açıktır. Riskli davranışlar görülebilir.</a:t>
            </a:r>
          </a:p>
          <a:p>
            <a:r>
              <a:rPr lang="tr-TR" dirty="0"/>
              <a:t>Farklı ilgi alanlarına yönelebilir burada çevre etkisi çok dikkat çekicidir. Ergenler ailelerinden daha çok arkadaşlarının görüşlerine önem verir sürekli onlarla bir arada olmak isteyebilir.</a:t>
            </a:r>
          </a:p>
          <a:p>
            <a:r>
              <a:rPr lang="tr-TR" dirty="0"/>
              <a:t>Duygusal anlamda inişler çıkışlar sık gözlemlenir. Ayrıca enerji anlamında da inişler çıkışlar görülür.</a:t>
            </a:r>
          </a:p>
        </p:txBody>
      </p:sp>
    </p:spTree>
    <p:extLst>
      <p:ext uri="{BB962C8B-B14F-4D97-AF65-F5344CB8AC3E}">
        <p14:creationId xmlns:p14="http://schemas.microsoft.com/office/powerpoint/2010/main" val="59400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3AD8C6D-E700-AE5C-2388-9CE0E84A7AA3}"/>
              </a:ext>
            </a:extLst>
          </p:cNvPr>
          <p:cNvSpPr>
            <a:spLocks noGrp="1"/>
          </p:cNvSpPr>
          <p:nvPr>
            <p:ph type="title"/>
          </p:nvPr>
        </p:nvSpPr>
        <p:spPr>
          <a:xfrm>
            <a:off x="761803" y="350196"/>
            <a:ext cx="4646904" cy="1624520"/>
          </a:xfrm>
        </p:spPr>
        <p:txBody>
          <a:bodyPr anchor="ctr">
            <a:normAutofit/>
          </a:bodyPr>
          <a:lstStyle/>
          <a:p>
            <a:r>
              <a:rPr lang="tr-TR" sz="3700"/>
              <a:t>ERGENLİK DÖNEMİ GELİŞİM ÖZELLİKLERİ</a:t>
            </a:r>
          </a:p>
        </p:txBody>
      </p:sp>
      <p:sp>
        <p:nvSpPr>
          <p:cNvPr id="3" name="İçerik Yer Tutucusu 2">
            <a:extLst>
              <a:ext uri="{FF2B5EF4-FFF2-40B4-BE49-F238E27FC236}">
                <a16:creationId xmlns:a16="http://schemas.microsoft.com/office/drawing/2014/main" id="{35D3F382-B77D-41D6-F197-34554895F4A3}"/>
              </a:ext>
            </a:extLst>
          </p:cNvPr>
          <p:cNvSpPr>
            <a:spLocks noGrp="1"/>
          </p:cNvSpPr>
          <p:nvPr>
            <p:ph idx="1"/>
          </p:nvPr>
        </p:nvSpPr>
        <p:spPr>
          <a:xfrm>
            <a:off x="761802" y="2743200"/>
            <a:ext cx="4646905" cy="3613149"/>
          </a:xfrm>
        </p:spPr>
        <p:txBody>
          <a:bodyPr anchor="ctr">
            <a:normAutofit fontScale="92500" lnSpcReduction="10000"/>
          </a:bodyPr>
          <a:lstStyle/>
          <a:p>
            <a:r>
              <a:rPr lang="tr-TR" sz="2000" dirty="0"/>
              <a:t>Ergenler bu dönemde yalnız kalmaktan hoşlanırlar.</a:t>
            </a:r>
          </a:p>
          <a:p>
            <a:r>
              <a:rPr lang="tr-TR" sz="2000" dirty="0"/>
              <a:t>Bu dönem zihinsel gelişim için de kritiktir. Çünkü soyut düşünme becerisi bu dönemde kazanılmaktadır.</a:t>
            </a:r>
          </a:p>
          <a:p>
            <a:r>
              <a:rPr lang="tr-TR" sz="2000" dirty="0"/>
              <a:t>Bu dönemde hayali seyirci ve kişisel efsane durumları görülmektedir.</a:t>
            </a:r>
          </a:p>
          <a:p>
            <a:r>
              <a:rPr lang="tr-TR" sz="2000" dirty="0"/>
              <a:t>Dış görünüme önem verilmeye başlanır. Sivilce vb. durumlar kafaya takılmaya başlar.</a:t>
            </a:r>
          </a:p>
          <a:p>
            <a:r>
              <a:rPr lang="tr-TR" sz="2000" dirty="0"/>
              <a:t>Kendileri için önemli kararların alındığı bu dönemde(lise-üniversite vb.) karar vermede güçlükler yaşayabilirler. </a:t>
            </a:r>
          </a:p>
          <a:p>
            <a:endParaRPr lang="tr-TR" sz="2000" dirty="0"/>
          </a:p>
        </p:txBody>
      </p:sp>
      <p:pic>
        <p:nvPicPr>
          <p:cNvPr id="5" name="Picture 4" descr="Kusursuz bir tasarım oluşturmak için renkli üçgenler">
            <a:extLst>
              <a:ext uri="{FF2B5EF4-FFF2-40B4-BE49-F238E27FC236}">
                <a16:creationId xmlns:a16="http://schemas.microsoft.com/office/drawing/2014/main" id="{92C4C18B-21F0-C006-51A5-EEACD908C596}"/>
              </a:ext>
            </a:extLst>
          </p:cNvPr>
          <p:cNvPicPr>
            <a:picLocks noChangeAspect="1"/>
          </p:cNvPicPr>
          <p:nvPr/>
        </p:nvPicPr>
        <p:blipFill rotWithShape="1">
          <a:blip r:embed="rId2"/>
          <a:srcRect l="20908" r="16800" b="1"/>
          <a:stretch/>
        </p:blipFill>
        <p:spPr>
          <a:xfrm>
            <a:off x="6096000" y="1"/>
            <a:ext cx="6102825" cy="6858000"/>
          </a:xfrm>
          <a:prstGeom prst="rect">
            <a:avLst/>
          </a:prstGeom>
        </p:spPr>
      </p:pic>
    </p:spTree>
    <p:extLst>
      <p:ext uri="{BB962C8B-B14F-4D97-AF65-F5344CB8AC3E}">
        <p14:creationId xmlns:p14="http://schemas.microsoft.com/office/powerpoint/2010/main" val="390557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irbiriyle iletişim kuran iki telefon">
            <a:extLst>
              <a:ext uri="{FF2B5EF4-FFF2-40B4-BE49-F238E27FC236}">
                <a16:creationId xmlns:a16="http://schemas.microsoft.com/office/drawing/2014/main" id="{695106C8-11A3-69C6-807D-9B67C2CB81A6}"/>
              </a:ext>
            </a:extLst>
          </p:cNvPr>
          <p:cNvPicPr>
            <a:picLocks noChangeAspect="1"/>
          </p:cNvPicPr>
          <p:nvPr/>
        </p:nvPicPr>
        <p:blipFill rotWithShape="1">
          <a:blip r:embed="rId2"/>
          <a:srcRect b="25000"/>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1CA6A056-477E-D8ED-E759-321C898A3EAC}"/>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600">
                <a:solidFill>
                  <a:srgbClr val="262626"/>
                </a:solidFill>
              </a:rPr>
              <a:t>ERGENLE İLETİŞİM NASIL OLMALIDIR?</a:t>
            </a:r>
          </a:p>
        </p:txBody>
      </p:sp>
    </p:spTree>
    <p:extLst>
      <p:ext uri="{BB962C8B-B14F-4D97-AF65-F5344CB8AC3E}">
        <p14:creationId xmlns:p14="http://schemas.microsoft.com/office/powerpoint/2010/main" val="169403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4182F7-0570-2EAF-0B7C-B0EE88BB2A3D}"/>
              </a:ext>
            </a:extLst>
          </p:cNvPr>
          <p:cNvSpPr>
            <a:spLocks noGrp="1"/>
          </p:cNvSpPr>
          <p:nvPr>
            <p:ph type="title"/>
          </p:nvPr>
        </p:nvSpPr>
        <p:spPr>
          <a:xfrm>
            <a:off x="761803" y="350196"/>
            <a:ext cx="4646904" cy="1624520"/>
          </a:xfrm>
        </p:spPr>
        <p:txBody>
          <a:bodyPr anchor="ctr">
            <a:normAutofit/>
          </a:bodyPr>
          <a:lstStyle/>
          <a:p>
            <a:r>
              <a:rPr lang="tr-TR" sz="4000" dirty="0"/>
              <a:t>İLETİŞİM ENGELLERİ</a:t>
            </a:r>
          </a:p>
        </p:txBody>
      </p:sp>
      <p:sp>
        <p:nvSpPr>
          <p:cNvPr id="3" name="İçerik Yer Tutucusu 2">
            <a:extLst>
              <a:ext uri="{FF2B5EF4-FFF2-40B4-BE49-F238E27FC236}">
                <a16:creationId xmlns:a16="http://schemas.microsoft.com/office/drawing/2014/main" id="{2D8F2951-F330-664C-91B5-B91D915FABE3}"/>
              </a:ext>
            </a:extLst>
          </p:cNvPr>
          <p:cNvSpPr>
            <a:spLocks noGrp="1"/>
          </p:cNvSpPr>
          <p:nvPr>
            <p:ph idx="1"/>
          </p:nvPr>
        </p:nvSpPr>
        <p:spPr>
          <a:xfrm>
            <a:off x="761802" y="2743200"/>
            <a:ext cx="4646905" cy="3613149"/>
          </a:xfrm>
        </p:spPr>
        <p:txBody>
          <a:bodyPr anchor="ctr">
            <a:normAutofit/>
          </a:bodyPr>
          <a:lstStyle/>
          <a:p>
            <a:r>
              <a:rPr lang="tr-TR" sz="1700"/>
              <a:t>Emretme</a:t>
            </a:r>
          </a:p>
          <a:p>
            <a:r>
              <a:rPr lang="tr-TR" sz="1700"/>
              <a:t>Akıl verme</a:t>
            </a:r>
          </a:p>
          <a:p>
            <a:r>
              <a:rPr lang="tr-TR" sz="1700"/>
              <a:t>Sen dili kullanma</a:t>
            </a:r>
          </a:p>
          <a:p>
            <a:r>
              <a:rPr lang="tr-TR" sz="1700"/>
              <a:t>Nasihat verme</a:t>
            </a:r>
          </a:p>
          <a:p>
            <a:r>
              <a:rPr lang="tr-TR" sz="1700"/>
              <a:t>Uyarmak, gözdağı vermek</a:t>
            </a:r>
          </a:p>
          <a:p>
            <a:r>
              <a:rPr lang="tr-TR" sz="1700"/>
              <a:t>Sürekli mantık yürütmek</a:t>
            </a:r>
          </a:p>
          <a:p>
            <a:r>
              <a:rPr lang="tr-TR" sz="1700"/>
              <a:t>Yargılamak</a:t>
            </a:r>
          </a:p>
          <a:p>
            <a:r>
              <a:rPr lang="tr-TR" sz="1700"/>
              <a:t>Ahlak dersi vermek</a:t>
            </a:r>
          </a:p>
          <a:p>
            <a:r>
              <a:rPr lang="tr-TR" sz="1700"/>
              <a:t>Yorumlamak</a:t>
            </a:r>
          </a:p>
          <a:p>
            <a:r>
              <a:rPr lang="tr-TR" sz="1700"/>
              <a:t>Sürekli övme olumlu değerlendirme yapmak</a:t>
            </a:r>
          </a:p>
          <a:p>
            <a:endParaRPr lang="tr-TR" sz="1700"/>
          </a:p>
        </p:txBody>
      </p:sp>
      <p:pic>
        <p:nvPicPr>
          <p:cNvPr id="5" name="Picture 4" descr="Sarı arka plan üzerinde ünlem işareti">
            <a:extLst>
              <a:ext uri="{FF2B5EF4-FFF2-40B4-BE49-F238E27FC236}">
                <a16:creationId xmlns:a16="http://schemas.microsoft.com/office/drawing/2014/main" id="{ED66B938-CC5F-FB3E-A567-70FC955BDA7A}"/>
              </a:ext>
            </a:extLst>
          </p:cNvPr>
          <p:cNvPicPr>
            <a:picLocks noChangeAspect="1"/>
          </p:cNvPicPr>
          <p:nvPr/>
        </p:nvPicPr>
        <p:blipFill rotWithShape="1">
          <a:blip r:embed="rId2"/>
          <a:srcRect l="23088" r="10171"/>
          <a:stretch/>
        </p:blipFill>
        <p:spPr>
          <a:xfrm>
            <a:off x="6096000" y="1"/>
            <a:ext cx="6102825" cy="6858000"/>
          </a:xfrm>
          <a:prstGeom prst="rect">
            <a:avLst/>
          </a:prstGeom>
        </p:spPr>
      </p:pic>
    </p:spTree>
    <p:extLst>
      <p:ext uri="{BB962C8B-B14F-4D97-AF65-F5344CB8AC3E}">
        <p14:creationId xmlns:p14="http://schemas.microsoft.com/office/powerpoint/2010/main" val="48124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A44DB-8F2A-80D9-4C92-4D5B9919843E}"/>
              </a:ext>
            </a:extLst>
          </p:cNvPr>
          <p:cNvSpPr>
            <a:spLocks noGrp="1"/>
          </p:cNvSpPr>
          <p:nvPr>
            <p:ph type="title"/>
          </p:nvPr>
        </p:nvSpPr>
        <p:spPr/>
        <p:txBody>
          <a:bodyPr/>
          <a:lstStyle/>
          <a:p>
            <a:r>
              <a:rPr lang="tr-TR" dirty="0"/>
              <a:t>İLETİŞİM NASIL KURULMALI</a:t>
            </a:r>
          </a:p>
        </p:txBody>
      </p:sp>
      <p:sp>
        <p:nvSpPr>
          <p:cNvPr id="3" name="İçerik Yer Tutucusu 2">
            <a:extLst>
              <a:ext uri="{FF2B5EF4-FFF2-40B4-BE49-F238E27FC236}">
                <a16:creationId xmlns:a16="http://schemas.microsoft.com/office/drawing/2014/main" id="{FCDD9A0C-6E39-CC98-AA5C-D812FF8C7623}"/>
              </a:ext>
            </a:extLst>
          </p:cNvPr>
          <p:cNvSpPr>
            <a:spLocks noGrp="1"/>
          </p:cNvSpPr>
          <p:nvPr>
            <p:ph idx="1"/>
          </p:nvPr>
        </p:nvSpPr>
        <p:spPr>
          <a:xfrm>
            <a:off x="238432" y="1471664"/>
            <a:ext cx="11953568" cy="5386336"/>
          </a:xfrm>
        </p:spPr>
        <p:txBody>
          <a:bodyPr>
            <a:normAutofit/>
          </a:bodyPr>
          <a:lstStyle/>
          <a:p>
            <a:r>
              <a:rPr lang="tr-TR" dirty="0"/>
              <a:t>Ergen ile iletişim kurulacağı zaman ‘’ben dili’’ kullanılması gerekmektedir. Ben dili kullanılarak suçlayıcı bir tavırdan uzak iletişim kurulmalıdır.</a:t>
            </a:r>
          </a:p>
          <a:p>
            <a:pPr>
              <a:buFont typeface="Wingdings" panose="05000000000000000000" pitchFamily="2" charset="2"/>
              <a:buChar char="v"/>
            </a:pPr>
            <a:r>
              <a:rPr lang="tr-TR" dirty="0"/>
              <a:t>    Sürekli bağırıyorsun sesini alçalt yeter.(SEN DİLİ)</a:t>
            </a:r>
          </a:p>
          <a:p>
            <a:pPr marL="0" indent="0">
              <a:buNone/>
            </a:pPr>
            <a:r>
              <a:rPr lang="tr-TR" dirty="0"/>
              <a:t>  Yüksek sesle konuştuğunda seni anlamakta güçlük çekiyorum  (BEN DİLİ)  </a:t>
            </a:r>
          </a:p>
          <a:p>
            <a:pPr>
              <a:buFont typeface="Wingdings" panose="05000000000000000000" pitchFamily="2" charset="2"/>
              <a:buChar char="v"/>
            </a:pPr>
            <a:r>
              <a:rPr lang="tr-TR" dirty="0"/>
              <a:t>    Telefona bakacağına ders çalış bu gidişle senden bir şey olmaz(SEN)</a:t>
            </a:r>
          </a:p>
          <a:p>
            <a:pPr marL="0" indent="0">
              <a:buNone/>
            </a:pPr>
            <a:r>
              <a:rPr lang="tr-TR" dirty="0"/>
              <a:t>         Telefonla fazla vakit geçirirsen derslerinden geri kalacağından endişe ediyorum.(BEN)</a:t>
            </a:r>
          </a:p>
          <a:p>
            <a:pPr>
              <a:buFont typeface="Wingdings" panose="05000000000000000000" pitchFamily="2" charset="2"/>
              <a:buChar char="v"/>
            </a:pPr>
            <a:r>
              <a:rPr lang="tr-TR" dirty="0"/>
              <a:t>Arkadaşlarından sana hayır gelmez.(SEN)</a:t>
            </a:r>
          </a:p>
          <a:p>
            <a:pPr marL="0" indent="0">
              <a:buNone/>
            </a:pPr>
            <a:r>
              <a:rPr lang="tr-TR" dirty="0"/>
              <a:t>   Arkadaşlarının sana olan etkisi beni kaygılandırıyor.(BEN)</a:t>
            </a:r>
          </a:p>
          <a:p>
            <a:pPr>
              <a:buFont typeface="Wingdings" panose="05000000000000000000" pitchFamily="2" charset="2"/>
              <a:buChar char="v"/>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5040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2D45C9FD-59F5-137D-EA94-FA1B16A78BE3}"/>
              </a:ext>
            </a:extLst>
          </p:cNvPr>
          <p:cNvSpPr>
            <a:spLocks noGrp="1"/>
          </p:cNvSpPr>
          <p:nvPr>
            <p:ph idx="1"/>
          </p:nvPr>
        </p:nvSpPr>
        <p:spPr>
          <a:xfrm>
            <a:off x="838200" y="1825625"/>
            <a:ext cx="5558489" cy="4351338"/>
          </a:xfrm>
        </p:spPr>
        <p:txBody>
          <a:bodyPr>
            <a:normAutofit lnSpcReduction="10000"/>
          </a:bodyPr>
          <a:lstStyle/>
          <a:p>
            <a:r>
              <a:rPr lang="tr-TR" sz="2000" dirty="0"/>
              <a:t>Ebeveynler ergenle iletişim kurarken gelişim özelliklerini göz önüne almalıdır. Ergen ile otoriter tarzda iletişim kurmak da aşırı serbest şekilde iletişim kurmak da zararlıdır. Ergene seçim hakkı veren, görüşlerini önemseyen demokratik tarzda iletişim kurulmalıdır.</a:t>
            </a:r>
          </a:p>
          <a:p>
            <a:r>
              <a:rPr lang="tr-TR" sz="2000" dirty="0"/>
              <a:t>Ergenin hassasiyetleri göz önüne alınmalı yaptığı seçimler acımasızca eleştirilmemelidir. Seçimlerin olumlu-olumsuz sonuçları birlikte değerlendirilmelidir.</a:t>
            </a:r>
          </a:p>
          <a:p>
            <a:r>
              <a:rPr lang="tr-TR" sz="2000" dirty="0"/>
              <a:t>Ergenin yalnız kalma isteği göz önüne alınarak kendisiyle baş başa kalma fırsatı verilmelidir ancak bu durum sürekli olmamalıdır.</a:t>
            </a:r>
          </a:p>
          <a:p>
            <a:r>
              <a:rPr lang="tr-TR" sz="2000" dirty="0"/>
              <a:t>Sosyal medya kullanımı denetlenmelidir. Yüz yüze sosyal ilişkiler desteklenmelidir.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101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0C89ED5D-753F-6334-7DB0-19AB3C3C4DED}"/>
              </a:ext>
            </a:extLst>
          </p:cNvPr>
          <p:cNvSpPr>
            <a:spLocks noGrp="1"/>
          </p:cNvSpPr>
          <p:nvPr>
            <p:ph idx="1"/>
          </p:nvPr>
        </p:nvSpPr>
        <p:spPr>
          <a:xfrm>
            <a:off x="838200" y="1825625"/>
            <a:ext cx="5558489" cy="4351338"/>
          </a:xfrm>
        </p:spPr>
        <p:txBody>
          <a:bodyPr>
            <a:normAutofit/>
          </a:bodyPr>
          <a:lstStyle/>
          <a:p>
            <a:r>
              <a:rPr lang="tr-TR" sz="2000" dirty="0"/>
              <a:t>Ergenin arkadaş grupları hakkında fikir sahibi olunmalıdır. Ergeni başka kişilerle kıyaslama yapılmamalıdır. Bu durum ergeni yetersizlik ve yalnızlık hissine sürükleyebilmektedir.</a:t>
            </a:r>
          </a:p>
          <a:p>
            <a:r>
              <a:rPr lang="tr-TR" sz="2000" dirty="0"/>
              <a:t>Fiziksek kaygıları göz önüne alınmalı fiziksel özellikleriyle ilgili alay edilmemelidir.</a:t>
            </a:r>
          </a:p>
          <a:p>
            <a:r>
              <a:rPr lang="tr-TR" sz="2000" dirty="0"/>
              <a:t>Ergenle iletişim kurmak için ondan adım beklemeyin. İletişimi siz başlatın. Ergene yargılanmadan dinleneceği hissini verin. Bu sayede olumsuz yaşantılar yaşadığı zaman sizinle bu durumu paylaşması daha kolay olacaktır.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33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0914DFDA-97DC-1E26-685D-A26D5CFE0B01}"/>
              </a:ext>
            </a:extLst>
          </p:cNvPr>
          <p:cNvSpPr>
            <a:spLocks noGrp="1"/>
          </p:cNvSpPr>
          <p:nvPr>
            <p:ph idx="1"/>
          </p:nvPr>
        </p:nvSpPr>
        <p:spPr>
          <a:xfrm>
            <a:off x="838200" y="1825625"/>
            <a:ext cx="5558489" cy="4351338"/>
          </a:xfrm>
        </p:spPr>
        <p:txBody>
          <a:bodyPr>
            <a:normAutofit/>
          </a:bodyPr>
          <a:lstStyle/>
          <a:p>
            <a:r>
              <a:rPr lang="tr-TR" sz="2200" dirty="0"/>
              <a:t>Ergen için koyulan kurallarda kendisinin fikirleri alınmalıdır. Kurallar esnek olabilir.</a:t>
            </a:r>
          </a:p>
          <a:p>
            <a:r>
              <a:rPr lang="tr-TR" sz="2200" dirty="0"/>
              <a:t>Ergene karşı ceza kullanılmamalıdır. Bilhassa 1.tip cezadan kaçınılmalıdır.</a:t>
            </a:r>
          </a:p>
          <a:p>
            <a:r>
              <a:rPr lang="tr-TR" sz="2200" dirty="0"/>
              <a:t>Hataları karşısında tolerans gösterilmelidir. Hata yapmayı gelişmenin bir parçası olarak görmelisiniz.</a:t>
            </a:r>
          </a:p>
          <a:p>
            <a:r>
              <a:rPr lang="tr-TR" sz="2200" dirty="0"/>
              <a:t>Sınav dönemlerinde ergene değerli olduğu hissettirilmelidir. Yapılan sınavların ergenin ailesi gözündeki değerini etkilemeyeceği belirtilerek özgüven aşılanmalıdır.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04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Ekip halinde uçan kuşlar">
            <a:extLst>
              <a:ext uri="{FF2B5EF4-FFF2-40B4-BE49-F238E27FC236}">
                <a16:creationId xmlns:a16="http://schemas.microsoft.com/office/drawing/2014/main" id="{59CB5972-3744-491F-245F-8FCA150649F6}"/>
              </a:ext>
            </a:extLst>
          </p:cNvPr>
          <p:cNvPicPr>
            <a:picLocks noChangeAspect="1"/>
          </p:cNvPicPr>
          <p:nvPr/>
        </p:nvPicPr>
        <p:blipFill rotWithShape="1">
          <a:blip r:embed="rId2"/>
          <a:srcRect b="16357"/>
          <a:stretch/>
        </p:blipFill>
        <p:spPr>
          <a:xfrm>
            <a:off x="-3047" y="10"/>
            <a:ext cx="12191999" cy="6857990"/>
          </a:xfrm>
          <a:prstGeom prst="rect">
            <a:avLst/>
          </a:prstGeom>
        </p:spPr>
      </p:pic>
      <p:sp>
        <p:nvSpPr>
          <p:cNvPr id="51" name="Rectangle 4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05196B4-DB55-AAF0-24D4-144ED1D83E3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DİNLEDİĞİNİZ İÇİN TEŞEKKÜRLER</a:t>
            </a:r>
            <a:endParaRPr lang="en-US" sz="5200">
              <a:solidFill>
                <a:srgbClr val="FFFFFF"/>
              </a:solidFill>
            </a:endParaRPr>
          </a:p>
        </p:txBody>
      </p:sp>
      <p:sp>
        <p:nvSpPr>
          <p:cNvPr id="3" name="İçerik Yer Tutucusu 2">
            <a:extLst>
              <a:ext uri="{FF2B5EF4-FFF2-40B4-BE49-F238E27FC236}">
                <a16:creationId xmlns:a16="http://schemas.microsoft.com/office/drawing/2014/main" id="{F8E80F09-D21F-8296-0E8C-8A6FDA5D5E32}"/>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a:solidFill>
                  <a:srgbClr val="FFFFFF"/>
                </a:solidFill>
              </a:rPr>
              <a:t>RAİF AZAK İHO REHBERLİK SERVİSİ</a:t>
            </a:r>
          </a:p>
        </p:txBody>
      </p:sp>
    </p:spTree>
    <p:extLst>
      <p:ext uri="{BB962C8B-B14F-4D97-AF65-F5344CB8AC3E}">
        <p14:creationId xmlns:p14="http://schemas.microsoft.com/office/powerpoint/2010/main" val="9480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FB6C928-C57C-FE2F-A0DA-BE0BB1F8E22C}"/>
              </a:ext>
            </a:extLst>
          </p:cNvPr>
          <p:cNvSpPr>
            <a:spLocks noGrp="1"/>
          </p:cNvSpPr>
          <p:nvPr>
            <p:ph type="title"/>
          </p:nvPr>
        </p:nvSpPr>
        <p:spPr>
          <a:xfrm>
            <a:off x="838200" y="557188"/>
            <a:ext cx="10515600" cy="1133499"/>
          </a:xfrm>
        </p:spPr>
        <p:txBody>
          <a:bodyPr>
            <a:normAutofit/>
          </a:bodyPr>
          <a:lstStyle/>
          <a:p>
            <a:pPr algn="ctr"/>
            <a:r>
              <a:rPr lang="tr-TR" sz="5200"/>
              <a:t>EBEVEYNLİK TUTUMLARI </a:t>
            </a:r>
          </a:p>
        </p:txBody>
      </p:sp>
      <p:graphicFrame>
        <p:nvGraphicFramePr>
          <p:cNvPr id="5" name="Diyagram 4">
            <a:extLst>
              <a:ext uri="{FF2B5EF4-FFF2-40B4-BE49-F238E27FC236}">
                <a16:creationId xmlns:a16="http://schemas.microsoft.com/office/drawing/2014/main" id="{5006EDFD-B12F-EEBB-D3ED-38EA25E4CEB4}"/>
              </a:ext>
            </a:extLst>
          </p:cNvPr>
          <p:cNvGraphicFramePr/>
          <p:nvPr>
            <p:extLst>
              <p:ext uri="{D42A27DB-BD31-4B8C-83A1-F6EECF244321}">
                <p14:modId xmlns:p14="http://schemas.microsoft.com/office/powerpoint/2010/main" val="9555681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D2C45D-8F6B-A00A-F4CA-98246AA968D6}"/>
              </a:ext>
            </a:extLst>
          </p:cNvPr>
          <p:cNvSpPr>
            <a:spLocks noGrp="1"/>
          </p:cNvSpPr>
          <p:nvPr>
            <p:ph type="title"/>
          </p:nvPr>
        </p:nvSpPr>
        <p:spPr>
          <a:xfrm>
            <a:off x="572493" y="238539"/>
            <a:ext cx="11018520" cy="1434415"/>
          </a:xfrm>
        </p:spPr>
        <p:txBody>
          <a:bodyPr anchor="b">
            <a:normAutofit/>
          </a:bodyPr>
          <a:lstStyle/>
          <a:p>
            <a:r>
              <a:rPr lang="tr-TR" sz="5400"/>
              <a:t>1.OTORİTER ANNE BABA TUTUMU</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2805212-CDC0-85D3-980D-FBA45B4D2AF3}"/>
              </a:ext>
            </a:extLst>
          </p:cNvPr>
          <p:cNvSpPr>
            <a:spLocks noGrp="1"/>
          </p:cNvSpPr>
          <p:nvPr>
            <p:ph idx="1"/>
          </p:nvPr>
        </p:nvSpPr>
        <p:spPr>
          <a:xfrm>
            <a:off x="572493" y="2071316"/>
            <a:ext cx="6713552" cy="4119172"/>
          </a:xfrm>
        </p:spPr>
        <p:txBody>
          <a:bodyPr anchor="t">
            <a:normAutofit fontScale="92500" lnSpcReduction="10000"/>
          </a:bodyPr>
          <a:lstStyle/>
          <a:p>
            <a:r>
              <a:rPr lang="tr-TR" sz="1900" dirty="0"/>
              <a:t>Bu ebeveyn tutumunda ailenin çocuğa karşı sert/katı tutumu vardır.</a:t>
            </a:r>
          </a:p>
          <a:p>
            <a:r>
              <a:rPr lang="tr-TR" sz="1900" dirty="0"/>
              <a:t>Çocuğun istekleri, beklentileri önemsenmez ve çocuk hakkında sadece ebeveynlerin karar aldığı ebeveynlik tutumudur.</a:t>
            </a:r>
          </a:p>
          <a:p>
            <a:r>
              <a:rPr lang="tr-TR" sz="1900" dirty="0"/>
              <a:t>Ebeveynler kuralları belirler ve uyulmaması durumunda ceza kullanırlar.</a:t>
            </a:r>
          </a:p>
          <a:p>
            <a:r>
              <a:rPr lang="tr-TR" sz="1900" dirty="0"/>
              <a:t>Bu ebeveyn tutumuna karşı çocukta; düşük benlik saygısı, özgüvensizlik, içine kapanma, düşük sosyal beceriler, kaygı, depresyon gibi olumsuz durumlar oluşturabilir.</a:t>
            </a:r>
          </a:p>
          <a:p>
            <a:r>
              <a:rPr lang="tr-TR" sz="1900" dirty="0"/>
              <a:t>Bu çocuklar mağdur-zorba özelliği gösterebilirler. Evde mağdur olurken okulda zorba olabilirler.</a:t>
            </a:r>
          </a:p>
          <a:p>
            <a:r>
              <a:rPr lang="tr-TR" sz="1900" dirty="0"/>
              <a:t>Böyle tutumda yetişen çocuklar şiddete meyillidir ve problemli davranışlar sergileme açısından risk altındadır.</a:t>
            </a:r>
          </a:p>
          <a:p>
            <a:pPr marL="0" indent="0">
              <a:buNone/>
            </a:pPr>
            <a:r>
              <a:rPr lang="tr-TR" sz="1900" dirty="0"/>
              <a:t>                                                                                         </a:t>
            </a:r>
          </a:p>
        </p:txBody>
      </p:sp>
      <p:pic>
        <p:nvPicPr>
          <p:cNvPr id="5" name="Resim 4" descr="çizgi film, çizim, çocukların yaptığı resimler, Çizgi film içeren bir resim&#10;&#10;Açıklama otomatik olarak oluşturuldu">
            <a:extLst>
              <a:ext uri="{FF2B5EF4-FFF2-40B4-BE49-F238E27FC236}">
                <a16:creationId xmlns:a16="http://schemas.microsoft.com/office/drawing/2014/main" id="{4D3F0513-C974-D7F7-DD4D-C5A0E7952628}"/>
              </a:ext>
            </a:extLst>
          </p:cNvPr>
          <p:cNvPicPr>
            <a:picLocks noChangeAspect="1"/>
          </p:cNvPicPr>
          <p:nvPr/>
        </p:nvPicPr>
        <p:blipFill rotWithShape="1">
          <a:blip r:embed="rId2">
            <a:extLst>
              <a:ext uri="{28A0092B-C50C-407E-A947-70E740481C1C}">
                <a14:useLocalDpi xmlns:a14="http://schemas.microsoft.com/office/drawing/2010/main" val="0"/>
              </a:ext>
            </a:extLst>
          </a:blip>
          <a:srcRect l="3795"/>
          <a:stretch/>
        </p:blipFill>
        <p:spPr>
          <a:xfrm>
            <a:off x="7766966" y="1911493"/>
            <a:ext cx="3941064" cy="4096512"/>
          </a:xfrm>
          <a:prstGeom prst="rect">
            <a:avLst/>
          </a:prstGeom>
        </p:spPr>
      </p:pic>
    </p:spTree>
    <p:extLst>
      <p:ext uri="{BB962C8B-B14F-4D97-AF65-F5344CB8AC3E}">
        <p14:creationId xmlns:p14="http://schemas.microsoft.com/office/powerpoint/2010/main" val="34951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144FD7-8936-96DF-E68B-D8E224367FC2}"/>
              </a:ext>
            </a:extLst>
          </p:cNvPr>
          <p:cNvSpPr>
            <a:spLocks noGrp="1"/>
          </p:cNvSpPr>
          <p:nvPr>
            <p:ph type="title"/>
          </p:nvPr>
        </p:nvSpPr>
        <p:spPr>
          <a:xfrm>
            <a:off x="572493" y="238539"/>
            <a:ext cx="11018520" cy="1434415"/>
          </a:xfrm>
        </p:spPr>
        <p:txBody>
          <a:bodyPr anchor="b">
            <a:normAutofit/>
          </a:bodyPr>
          <a:lstStyle/>
          <a:p>
            <a:r>
              <a:rPr lang="tr-TR" sz="4600"/>
              <a:t>2.AŞIRI HOŞGÖRÜLÜ ANNE BABA TUTUMU</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89C0DE1-AD2F-D5D9-69EC-2AF9F81EFF30}"/>
              </a:ext>
            </a:extLst>
          </p:cNvPr>
          <p:cNvSpPr>
            <a:spLocks noGrp="1"/>
          </p:cNvSpPr>
          <p:nvPr>
            <p:ph idx="1"/>
          </p:nvPr>
        </p:nvSpPr>
        <p:spPr>
          <a:xfrm>
            <a:off x="572493" y="2071316"/>
            <a:ext cx="6713552" cy="4119172"/>
          </a:xfrm>
        </p:spPr>
        <p:txBody>
          <a:bodyPr anchor="t">
            <a:normAutofit/>
          </a:bodyPr>
          <a:lstStyle/>
          <a:p>
            <a:r>
              <a:rPr lang="tr-TR" sz="2200"/>
              <a:t>Bu tutumda aileler çocukların beklentilerini, ihtiyaçlarını göz önüne alır ancak tüm istek ve davranışlarını kabul eder herhangi bir denetim mekanizması kullanmaz.</a:t>
            </a:r>
          </a:p>
          <a:p>
            <a:r>
              <a:rPr lang="tr-TR" sz="2200"/>
              <a:t>Çocuğun her isteğini yerine getirdikleri için çocuk farklı sosyal ortamlarda (okul, sokak vb.) istekleri yerine gelmediğinde uyumsuz davranışlar sergiler. Kuralları hep kendisi koysun ister.</a:t>
            </a:r>
          </a:p>
          <a:p>
            <a:r>
              <a:rPr lang="tr-TR" sz="2200"/>
              <a:t>Bu tutuma sahip ailelerde çocuk-ebeveyn çatışmalarını hep çocuk kazanır ve bu durumda ebeveynde kendini yetersiz hissetme durumları görülebilir.</a:t>
            </a:r>
          </a:p>
        </p:txBody>
      </p:sp>
      <p:pic>
        <p:nvPicPr>
          <p:cNvPr id="5" name="Resim 4" descr="giyim, duvar, iç mekan, ayakkabı içeren bir resim&#10;&#10;Açıklama otomatik olarak oluşturuldu">
            <a:extLst>
              <a:ext uri="{FF2B5EF4-FFF2-40B4-BE49-F238E27FC236}">
                <a16:creationId xmlns:a16="http://schemas.microsoft.com/office/drawing/2014/main" id="{92ED28B6-0898-493B-CD19-25539ED1D721}"/>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413523" y="1821502"/>
            <a:ext cx="4689987" cy="4368986"/>
          </a:xfrm>
          <a:prstGeom prst="rect">
            <a:avLst/>
          </a:prstGeom>
        </p:spPr>
      </p:pic>
    </p:spTree>
    <p:extLst>
      <p:ext uri="{BB962C8B-B14F-4D97-AF65-F5344CB8AC3E}">
        <p14:creationId xmlns:p14="http://schemas.microsoft.com/office/powerpoint/2010/main" val="152369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5472C5-7F2B-EBBC-588A-EAC558CDD7BD}"/>
              </a:ext>
            </a:extLst>
          </p:cNvPr>
          <p:cNvSpPr>
            <a:spLocks noGrp="1"/>
          </p:cNvSpPr>
          <p:nvPr>
            <p:ph type="title"/>
          </p:nvPr>
        </p:nvSpPr>
        <p:spPr>
          <a:xfrm>
            <a:off x="572493" y="238539"/>
            <a:ext cx="11018520" cy="1434415"/>
          </a:xfrm>
        </p:spPr>
        <p:txBody>
          <a:bodyPr anchor="b">
            <a:normAutofit/>
          </a:bodyPr>
          <a:lstStyle/>
          <a:p>
            <a:r>
              <a:rPr lang="tr-TR" sz="4600"/>
              <a:t>3.AŞIRI KORUYUCU ANNE BABA TUTUMU</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B5B8AA1-A3DB-AECF-8BC6-CB1357D48AD4}"/>
              </a:ext>
            </a:extLst>
          </p:cNvPr>
          <p:cNvSpPr>
            <a:spLocks noGrp="1"/>
          </p:cNvSpPr>
          <p:nvPr>
            <p:ph idx="1"/>
          </p:nvPr>
        </p:nvSpPr>
        <p:spPr>
          <a:xfrm>
            <a:off x="572493" y="2071316"/>
            <a:ext cx="6713552" cy="4119172"/>
          </a:xfrm>
        </p:spPr>
        <p:txBody>
          <a:bodyPr anchor="t">
            <a:normAutofit/>
          </a:bodyPr>
          <a:lstStyle/>
          <a:p>
            <a:r>
              <a:rPr lang="tr-TR" sz="1900" dirty="0"/>
              <a:t>Bu ebeveynlik tutumunda aile çocuğun her ihtiyacını, isteğini sorgusuz karşılar. Bu ihtiyaçları karşılarken çocuğun sorumluluk almasına izin vermez her işi kendisi yapar.</a:t>
            </a:r>
          </a:p>
          <a:p>
            <a:r>
              <a:rPr lang="tr-TR" sz="1900" dirty="0"/>
              <a:t>Bu ebeveynlere ’’helikopter anne baba’’ da denilmektedir. Ebeveynler çocuklarının üzerinde bir helikopter gibi dolaşıp durur.</a:t>
            </a:r>
          </a:p>
          <a:p>
            <a:r>
              <a:rPr lang="tr-TR" sz="1900" dirty="0"/>
              <a:t>Bu tarzda büyüyen çocuklar; sorumluluk almayan, işlerini hep başkasının halletmesini isteyen, özgüveni düşük, sosyal becerileri düşük, karar almakta zorlanma eğilimi göstermektedir.</a:t>
            </a:r>
          </a:p>
          <a:p>
            <a:r>
              <a:rPr lang="tr-TR" sz="1900" dirty="0"/>
              <a:t>Bu tarza büyüyen çocuklar zorbalık karşısında genelde mağdur olma durumundadırlar. Haklarını arayamaz başkalarının kendi hakkını aramasını isterler.</a:t>
            </a:r>
          </a:p>
        </p:txBody>
      </p:sp>
      <p:pic>
        <p:nvPicPr>
          <p:cNvPr id="7" name="Resim 6" descr="çizgi film, Çizgi film, çizim, kurgu edebiyat içeren bir resim&#10;&#10;Açıklama otomatik olarak oluşturuldu">
            <a:extLst>
              <a:ext uri="{FF2B5EF4-FFF2-40B4-BE49-F238E27FC236}">
                <a16:creationId xmlns:a16="http://schemas.microsoft.com/office/drawing/2014/main" id="{5177C206-1D3D-0A6F-8389-CBDAF4485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782" y="2071316"/>
            <a:ext cx="4550411" cy="3990975"/>
          </a:xfrm>
          <a:prstGeom prst="rect">
            <a:avLst/>
          </a:prstGeom>
        </p:spPr>
      </p:pic>
    </p:spTree>
    <p:extLst>
      <p:ext uri="{BB962C8B-B14F-4D97-AF65-F5344CB8AC3E}">
        <p14:creationId xmlns:p14="http://schemas.microsoft.com/office/powerpoint/2010/main" val="316752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7FFC7C3-3666-9C03-E0B6-0FA1996F29AD}"/>
              </a:ext>
            </a:extLst>
          </p:cNvPr>
          <p:cNvSpPr>
            <a:spLocks noGrp="1"/>
          </p:cNvSpPr>
          <p:nvPr>
            <p:ph type="title"/>
          </p:nvPr>
        </p:nvSpPr>
        <p:spPr>
          <a:xfrm>
            <a:off x="572493" y="238539"/>
            <a:ext cx="11018520" cy="1434415"/>
          </a:xfrm>
        </p:spPr>
        <p:txBody>
          <a:bodyPr anchor="b">
            <a:normAutofit/>
          </a:bodyPr>
          <a:lstStyle/>
          <a:p>
            <a:r>
              <a:rPr lang="tr-TR" sz="5400"/>
              <a:t>4.DEMOKRATİK ANNE BABA TUTUMU</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1C96578-0358-A9F2-9472-3D11B3508183}"/>
              </a:ext>
            </a:extLst>
          </p:cNvPr>
          <p:cNvSpPr>
            <a:spLocks noGrp="1"/>
          </p:cNvSpPr>
          <p:nvPr>
            <p:ph idx="1"/>
          </p:nvPr>
        </p:nvSpPr>
        <p:spPr>
          <a:xfrm>
            <a:off x="572493" y="2071316"/>
            <a:ext cx="6713552" cy="4119172"/>
          </a:xfrm>
        </p:spPr>
        <p:txBody>
          <a:bodyPr anchor="t">
            <a:normAutofit/>
          </a:bodyPr>
          <a:lstStyle/>
          <a:p>
            <a:r>
              <a:rPr lang="tr-TR" sz="1500" dirty="0"/>
              <a:t>Bu tutuma sahip ailelerde çocuğun ihtiyaçları, istekleri ön plana alınır gereken kararlar ortak bir şekilde alınır.</a:t>
            </a:r>
          </a:p>
          <a:p>
            <a:r>
              <a:rPr lang="tr-TR" sz="1500" dirty="0"/>
              <a:t>Bu tutumda aile içinde kararlar alınacağı zaman yine ortak akıl kullanılır.</a:t>
            </a:r>
          </a:p>
          <a:p>
            <a:r>
              <a:rPr lang="tr-TR" sz="1500" dirty="0"/>
              <a:t>Bu ailelerde açık iletişim kullanılır. Aileler esnek bir tutuma sahiptir.</a:t>
            </a:r>
          </a:p>
          <a:p>
            <a:r>
              <a:rPr lang="tr-TR" sz="1500" dirty="0"/>
              <a:t>Çocuğa seçim hakkı verilir bunun sonucunda da sorumluluk alması sağlanır.</a:t>
            </a:r>
          </a:p>
          <a:p>
            <a:r>
              <a:rPr lang="tr-TR" sz="1500" dirty="0"/>
              <a:t>Bu ailelerde de çatışmalar gerçekleşebilir ancak çatışmalar sağlıklı bir şekilde çözülür.</a:t>
            </a:r>
          </a:p>
          <a:p>
            <a:r>
              <a:rPr lang="tr-TR" sz="1500" dirty="0"/>
              <a:t>Bu tarz tutumla büyüyen çocuklar; özgüveni ve benlik saygısı yüksek, sorumluluk sahibi, karar alma becerileri yüksek, sosyal becerileri yüksek, yeni yaşantılara açık şekilde gelişim gösterirler.</a:t>
            </a:r>
          </a:p>
          <a:p>
            <a:r>
              <a:rPr lang="tr-TR" sz="1500" dirty="0"/>
              <a:t>Bu tutuma sahip ailede büyüyen çocuklar zorbalık karşısında ’’hayır’’ diyebilen hakkını arayan ve haksızlığa uğrayan kişilere destek olma eğilimi göstermektedirler.</a:t>
            </a:r>
          </a:p>
        </p:txBody>
      </p:sp>
      <p:pic>
        <p:nvPicPr>
          <p:cNvPr id="7" name="Resim 6" descr="kişi, şahıs, insan yüzü, giyim, gülümsemek, gülüş içeren bir resim&#10;&#10;Açıklama otomatik olarak oluşturuldu">
            <a:extLst>
              <a:ext uri="{FF2B5EF4-FFF2-40B4-BE49-F238E27FC236}">
                <a16:creationId xmlns:a16="http://schemas.microsoft.com/office/drawing/2014/main" id="{91EA4E51-4FC2-FB3A-1AFC-1CED4FC1F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045" y="2071316"/>
            <a:ext cx="4902657" cy="3690387"/>
          </a:xfrm>
          <a:prstGeom prst="rect">
            <a:avLst/>
          </a:prstGeom>
        </p:spPr>
      </p:pic>
    </p:spTree>
    <p:extLst>
      <p:ext uri="{BB962C8B-B14F-4D97-AF65-F5344CB8AC3E}">
        <p14:creationId xmlns:p14="http://schemas.microsoft.com/office/powerpoint/2010/main" val="117777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2DCF05E-118A-5F28-3434-5E12D7328A99}"/>
              </a:ext>
            </a:extLst>
          </p:cNvPr>
          <p:cNvSpPr>
            <a:spLocks noGrp="1"/>
          </p:cNvSpPr>
          <p:nvPr>
            <p:ph type="title"/>
          </p:nvPr>
        </p:nvSpPr>
        <p:spPr>
          <a:xfrm>
            <a:off x="572493" y="238539"/>
            <a:ext cx="11018520" cy="1434415"/>
          </a:xfrm>
        </p:spPr>
        <p:txBody>
          <a:bodyPr anchor="b">
            <a:normAutofit/>
          </a:bodyPr>
          <a:lstStyle/>
          <a:p>
            <a:r>
              <a:rPr lang="tr-TR" sz="5400"/>
              <a:t>5.İLGİSİZ ANNE BABA TUTUMU</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58E3200-B545-BE11-7347-BF804C0FDA07}"/>
              </a:ext>
            </a:extLst>
          </p:cNvPr>
          <p:cNvSpPr>
            <a:spLocks noGrp="1"/>
          </p:cNvSpPr>
          <p:nvPr>
            <p:ph idx="1"/>
          </p:nvPr>
        </p:nvSpPr>
        <p:spPr>
          <a:xfrm>
            <a:off x="572493" y="2071316"/>
            <a:ext cx="6713552" cy="4119172"/>
          </a:xfrm>
        </p:spPr>
        <p:txBody>
          <a:bodyPr anchor="t">
            <a:normAutofit/>
          </a:bodyPr>
          <a:lstStyle/>
          <a:p>
            <a:r>
              <a:rPr lang="tr-TR" sz="2200" dirty="0"/>
              <a:t>Bu tutuma sahip anne babalar çocukların istek ve ihtiyaçlarını umursamazlar.</a:t>
            </a:r>
          </a:p>
          <a:p>
            <a:r>
              <a:rPr lang="tr-TR" sz="2200" dirty="0"/>
              <a:t>Çocuk bu durumda kendi kendine bir yaşam mücadelesi vermeye başlar.</a:t>
            </a:r>
          </a:p>
          <a:p>
            <a:r>
              <a:rPr lang="tr-TR" sz="2200" dirty="0"/>
              <a:t>Duygusal yönden eksiktir. Bu yüzden sosyal ilişkilerde sorun yaşarlar ve problemli davranış gösterme eğilimleri yüksektir.</a:t>
            </a:r>
          </a:p>
          <a:p>
            <a:r>
              <a:rPr lang="tr-TR" sz="2200" dirty="0"/>
              <a:t>Genelde zorba olma riski taşırlar. Suç işleme ve intihar riskleri de bulunmaktadır.</a:t>
            </a:r>
          </a:p>
        </p:txBody>
      </p:sp>
      <p:pic>
        <p:nvPicPr>
          <p:cNvPr id="5" name="Resim 4" descr="kişi, şahıs, insan yüzü, giyim, iç mekan içeren bir resim&#10;&#10;Açıklama otomatik olarak oluşturuldu">
            <a:extLst>
              <a:ext uri="{FF2B5EF4-FFF2-40B4-BE49-F238E27FC236}">
                <a16:creationId xmlns:a16="http://schemas.microsoft.com/office/drawing/2014/main" id="{1C0063CE-B43F-CA2E-198E-723A35BB3704}"/>
              </a:ext>
            </a:extLst>
          </p:cNvPr>
          <p:cNvPicPr>
            <a:picLocks noChangeAspect="1"/>
          </p:cNvPicPr>
          <p:nvPr/>
        </p:nvPicPr>
        <p:blipFill rotWithShape="1">
          <a:blip r:embed="rId2">
            <a:extLst>
              <a:ext uri="{28A0092B-C50C-407E-A947-70E740481C1C}">
                <a14:useLocalDpi xmlns:a14="http://schemas.microsoft.com/office/drawing/2010/main" val="0"/>
              </a:ext>
            </a:extLst>
          </a:blip>
          <a:srcRect l="33763" r="2259" b="-3"/>
          <a:stretch/>
        </p:blipFill>
        <p:spPr>
          <a:xfrm>
            <a:off x="7675658" y="2093976"/>
            <a:ext cx="3941064" cy="4096512"/>
          </a:xfrm>
          <a:prstGeom prst="rect">
            <a:avLst/>
          </a:prstGeom>
        </p:spPr>
      </p:pic>
    </p:spTree>
    <p:extLst>
      <p:ext uri="{BB962C8B-B14F-4D97-AF65-F5344CB8AC3E}">
        <p14:creationId xmlns:p14="http://schemas.microsoft.com/office/powerpoint/2010/main" val="193907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3AB212-EFEB-1981-3FC4-FA17918F737C}"/>
              </a:ext>
            </a:extLst>
          </p:cNvPr>
          <p:cNvSpPr>
            <a:spLocks noGrp="1"/>
          </p:cNvSpPr>
          <p:nvPr>
            <p:ph type="title"/>
          </p:nvPr>
        </p:nvSpPr>
        <p:spPr>
          <a:xfrm>
            <a:off x="572493" y="238539"/>
            <a:ext cx="11018520" cy="1434415"/>
          </a:xfrm>
        </p:spPr>
        <p:txBody>
          <a:bodyPr anchor="b">
            <a:normAutofit/>
          </a:bodyPr>
          <a:lstStyle/>
          <a:p>
            <a:r>
              <a:rPr lang="tr-TR" sz="5400"/>
              <a:t>6.TUTARSIZ ANNE BABA TUTUMU</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117E20D-991B-CD70-FFB3-37AD6EC352A9}"/>
              </a:ext>
            </a:extLst>
          </p:cNvPr>
          <p:cNvSpPr>
            <a:spLocks noGrp="1"/>
          </p:cNvSpPr>
          <p:nvPr>
            <p:ph idx="1"/>
          </p:nvPr>
        </p:nvSpPr>
        <p:spPr>
          <a:xfrm>
            <a:off x="572493" y="2071316"/>
            <a:ext cx="6713552" cy="4119172"/>
          </a:xfrm>
        </p:spPr>
        <p:txBody>
          <a:bodyPr anchor="t">
            <a:normAutofit/>
          </a:bodyPr>
          <a:lstStyle/>
          <a:p>
            <a:r>
              <a:rPr lang="tr-TR" sz="2000"/>
              <a:t>Bu tutuma sahip ailelerde anne ve babalar verdikleri kararlarda ya da kendi içlerinde tutarsız tavırları vardır. Annenin ‘’evet’’ dediğine baba ‘’hayır’’ diyebilmektedir ya da anne ‘’evet’’ dediğine iki gün sonra ‘’hayır’’ diyebilmektedir.</a:t>
            </a:r>
          </a:p>
          <a:p>
            <a:r>
              <a:rPr lang="tr-TR" sz="2000"/>
              <a:t>Bu durumda çocukta özgüven eksikliği oluşmaktadır. Çocuk bu duruma baş kaldırı gösterip çatışmalar da yaşayabilir veya bu durumu kabul edip umursamaz tavırlar gösterebilir.</a:t>
            </a:r>
          </a:p>
          <a:p>
            <a:r>
              <a:rPr lang="tr-TR" sz="2000"/>
              <a:t>Bu tarz ailelerde büyüyen çocuklar hem zorba hem de mağdur olma riski taşımaktadır. Ayrıca bu çocuklarda; sosyal beceri eksikliği, karar alma güçlüğü yaşama, riskli ve problemli davranış gösterme riskleri bulunmaktadır.</a:t>
            </a:r>
          </a:p>
          <a:p>
            <a:pPr marL="0" indent="0">
              <a:buNone/>
            </a:pPr>
            <a:endParaRPr lang="tr-TR" sz="2000"/>
          </a:p>
          <a:p>
            <a:endParaRPr lang="tr-TR" sz="2000"/>
          </a:p>
        </p:txBody>
      </p:sp>
      <p:pic>
        <p:nvPicPr>
          <p:cNvPr id="5" name="Resim 4">
            <a:extLst>
              <a:ext uri="{FF2B5EF4-FFF2-40B4-BE49-F238E27FC236}">
                <a16:creationId xmlns:a16="http://schemas.microsoft.com/office/drawing/2014/main" id="{53603F08-D697-F67F-C200-122162CE9B9D}"/>
              </a:ext>
            </a:extLst>
          </p:cNvPr>
          <p:cNvPicPr>
            <a:picLocks noChangeAspect="1"/>
          </p:cNvPicPr>
          <p:nvPr/>
        </p:nvPicPr>
        <p:blipFill rotWithShape="1">
          <a:blip r:embed="rId2">
            <a:extLst>
              <a:ext uri="{28A0092B-C50C-407E-A947-70E740481C1C}">
                <a14:useLocalDpi xmlns:a14="http://schemas.microsoft.com/office/drawing/2010/main" val="0"/>
              </a:ext>
            </a:extLst>
          </a:blip>
          <a:srcRect l="15521" t="19314" r="13106"/>
          <a:stretch/>
        </p:blipFill>
        <p:spPr>
          <a:xfrm>
            <a:off x="7858538" y="2334571"/>
            <a:ext cx="3898399" cy="3305310"/>
          </a:xfrm>
          <a:prstGeom prst="rect">
            <a:avLst/>
          </a:prstGeom>
        </p:spPr>
      </p:pic>
    </p:spTree>
    <p:extLst>
      <p:ext uri="{BB962C8B-B14F-4D97-AF65-F5344CB8AC3E}">
        <p14:creationId xmlns:p14="http://schemas.microsoft.com/office/powerpoint/2010/main" val="64149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54E3523-C817-D38B-8D3E-0FC255F65C66}"/>
              </a:ext>
            </a:extLst>
          </p:cNvPr>
          <p:cNvSpPr>
            <a:spLocks noGrp="1"/>
          </p:cNvSpPr>
          <p:nvPr>
            <p:ph type="title"/>
          </p:nvPr>
        </p:nvSpPr>
        <p:spPr>
          <a:xfrm>
            <a:off x="838200" y="365125"/>
            <a:ext cx="10515600" cy="1325563"/>
          </a:xfrm>
        </p:spPr>
        <p:txBody>
          <a:bodyPr>
            <a:normAutofit/>
          </a:bodyPr>
          <a:lstStyle/>
          <a:p>
            <a:r>
              <a:rPr lang="tr-TR" dirty="0"/>
              <a:t>ERGENLİK DÖNEMİ GELİŞİM ÖZELLİKLERİ</a:t>
            </a:r>
          </a:p>
        </p:txBody>
      </p:sp>
      <p:sp>
        <p:nvSpPr>
          <p:cNvPr id="3" name="İçerik Yer Tutucusu 2">
            <a:extLst>
              <a:ext uri="{FF2B5EF4-FFF2-40B4-BE49-F238E27FC236}">
                <a16:creationId xmlns:a16="http://schemas.microsoft.com/office/drawing/2014/main" id="{C90FF109-64D5-3730-82DF-3A595DE009B9}"/>
              </a:ext>
            </a:extLst>
          </p:cNvPr>
          <p:cNvSpPr>
            <a:spLocks noGrp="1"/>
          </p:cNvSpPr>
          <p:nvPr>
            <p:ph idx="1"/>
          </p:nvPr>
        </p:nvSpPr>
        <p:spPr>
          <a:xfrm>
            <a:off x="838201" y="2013625"/>
            <a:ext cx="4614759" cy="4163337"/>
          </a:xfrm>
        </p:spPr>
        <p:txBody>
          <a:bodyPr>
            <a:normAutofit/>
          </a:bodyPr>
          <a:lstStyle/>
          <a:p>
            <a:r>
              <a:rPr lang="tr-TR" sz="2000"/>
              <a:t>Ergenlik dönemi, genel olarak 10-21 yaşlarını kapsayan çocuklarda fiziksel,sosyal,biyolojik anlamda gelişmelere sahne olan gelişim dönemi olarak tanımlanabilmektedir.</a:t>
            </a:r>
          </a:p>
          <a:p>
            <a:r>
              <a:rPr lang="tr-TR" sz="2000"/>
              <a:t>Bu dönemde ergenler kimlik arayışı içindedir. Bu sebeple yeni deneyimlere açıktırlar. </a:t>
            </a:r>
          </a:p>
          <a:p>
            <a:r>
              <a:rPr lang="tr-TR" sz="2000"/>
              <a:t>Ergenler bu dönemde hem kendisiyle hem de çevresiyle çatışmalar yaşayabilmektedirler. Genel olarak ‘’fırtınalı’’ bir dönem olarak değerlendirilmektedir.</a:t>
            </a:r>
          </a:p>
          <a:p>
            <a:endParaRPr lang="tr-TR" sz="2000"/>
          </a:p>
        </p:txBody>
      </p:sp>
      <p:pic>
        <p:nvPicPr>
          <p:cNvPr id="5" name="Resim 4" descr="kişi, şahıs, insan yüzü, giyim, iç mekan içeren bir resim&#10;&#10;Açıklama otomatik olarak oluşturuldu">
            <a:extLst>
              <a:ext uri="{FF2B5EF4-FFF2-40B4-BE49-F238E27FC236}">
                <a16:creationId xmlns:a16="http://schemas.microsoft.com/office/drawing/2014/main" id="{29C20F5B-A89C-99E8-8391-5953600C4A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8115"/>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8306312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1193</Words>
  <Application>Microsoft Office PowerPoint</Application>
  <PresentationFormat>Geniş ekran</PresentationFormat>
  <Paragraphs>103</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Aptos</vt:lpstr>
      <vt:lpstr>Aptos Display</vt:lpstr>
      <vt:lpstr>Arial</vt:lpstr>
      <vt:lpstr>Calibri</vt:lpstr>
      <vt:lpstr>Wingdings</vt:lpstr>
      <vt:lpstr>Office Teması</vt:lpstr>
      <vt:lpstr>   ETKİLİ EBEVEYNLİK BECERİLERİ VE ERGENLE İLETİŞİM</vt:lpstr>
      <vt:lpstr>EBEVEYNLİK TUTUMLARI </vt:lpstr>
      <vt:lpstr>1.OTORİTER ANNE BABA TUTUMU</vt:lpstr>
      <vt:lpstr>2.AŞIRI HOŞGÖRÜLÜ ANNE BABA TUTUMU</vt:lpstr>
      <vt:lpstr>3.AŞIRI KORUYUCU ANNE BABA TUTUMU</vt:lpstr>
      <vt:lpstr>4.DEMOKRATİK ANNE BABA TUTUMU</vt:lpstr>
      <vt:lpstr>5.İLGİSİZ ANNE BABA TUTUMU</vt:lpstr>
      <vt:lpstr>6.TUTARSIZ ANNE BABA TUTUMU</vt:lpstr>
      <vt:lpstr>ERGENLİK DÖNEMİ GELİŞİM ÖZELLİKLERİ</vt:lpstr>
      <vt:lpstr>ERGENLİK DÖNEMİ GELİŞİM ÖZELLİKLERİ</vt:lpstr>
      <vt:lpstr>ERGENLİK DÖNEMİ GELİŞİM ÖZELLİKLERİ</vt:lpstr>
      <vt:lpstr>ERGENLİK DÖNEMİ GELİŞİM ÖZELLİKLERİ</vt:lpstr>
      <vt:lpstr>ERGENLE İLETİŞİM NASIL OLMALIDIR?</vt:lpstr>
      <vt:lpstr>İLETİŞİM ENGELLERİ</vt:lpstr>
      <vt:lpstr>İLETİŞİM NASIL KURULMALI</vt:lpstr>
      <vt:lpstr>PowerPoint Sunusu</vt:lpstr>
      <vt:lpstr>PowerPoint Sunusu</vt:lpstr>
      <vt:lpstr>PowerPoint Sunusu</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ETKİLİ EBEVEYNLİK BECERİLERİ VE ERGENLE İLETİŞİM</dc:title>
  <dc:creator>MERYEM ANUK</dc:creator>
  <cp:lastModifiedBy>MERYEM ANUK</cp:lastModifiedBy>
  <cp:revision>3</cp:revision>
  <dcterms:created xsi:type="dcterms:W3CDTF">2024-05-04T12:23:44Z</dcterms:created>
  <dcterms:modified xsi:type="dcterms:W3CDTF">2024-05-05T11:05:18Z</dcterms:modified>
</cp:coreProperties>
</file>